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Lst>
  <p:sldSz cy="7315200" cx="130048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13" roundtripDataSignature="AMtx7mg8C5uypmSC4zBBcvZ0cDcnLcsRn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customschemas.google.com/relationships/presentationmetadata" Target="meta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gif>
</file>

<file path=ppt/media/image12.png>
</file>

<file path=ppt/media/image13.gif>
</file>

<file path=ppt/media/image14.png>
</file>

<file path=ppt/media/image17.gif>
</file>

<file path=ppt/media/image18.gif>
</file>

<file path=ppt/media/image19.png>
</file>

<file path=ppt/media/image2.jpg>
</file>

<file path=ppt/media/image20.png>
</file>

<file path=ppt/media/image21.gif>
</file>

<file path=ppt/media/image22.png>
</file>

<file path=ppt/media/image24.png>
</file>

<file path=ppt/media/image25.png>
</file>

<file path=ppt/media/image26.png>
</file>

<file path=ppt/media/image3.png>
</file>

<file path=ppt/media/image4.png>
</file>

<file path=ppt/media/image5.png>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8"/>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9"/>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9"/>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0"/>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0"/>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2"/>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2"/>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3"/>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3"/>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4"/>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4"/>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6"/>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6"/>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6"/>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7"/>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7"/>
          <p:cNvSpPr/>
          <p:nvPr>
            <p:ph idx="2" type="pic"/>
          </p:nvPr>
        </p:nvSpPr>
        <p:spPr>
          <a:xfrm>
            <a:off x="1792288" y="612775"/>
            <a:ext cx="5486400" cy="4114800"/>
          </a:xfrm>
          <a:prstGeom prst="rect">
            <a:avLst/>
          </a:prstGeom>
          <a:noFill/>
          <a:ln>
            <a:noFill/>
          </a:ln>
        </p:spPr>
      </p:sp>
      <p:sp>
        <p:nvSpPr>
          <p:cNvPr id="64" name="Google Shape;64;p17"/>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7.gif"/><Relationship Id="rId5" Type="http://schemas.openxmlformats.org/officeDocument/2006/relationships/image" Target="../media/image1.gif"/><Relationship Id="rId6"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jpg"/><Relationship Id="rId4" Type="http://schemas.openxmlformats.org/officeDocument/2006/relationships/image" Target="../media/image13.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jpg"/><Relationship Id="rId4" Type="http://schemas.openxmlformats.org/officeDocument/2006/relationships/image" Target="../media/image8.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2.jpg"/><Relationship Id="rId8"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jpg"/><Relationship Id="rId4" Type="http://schemas.openxmlformats.org/officeDocument/2006/relationships/image" Target="../media/image17.gif"/><Relationship Id="rId5" Type="http://schemas.openxmlformats.org/officeDocument/2006/relationships/image" Target="../media/image12.png"/><Relationship Id="rId6" Type="http://schemas.openxmlformats.org/officeDocument/2006/relationships/image" Target="../media/image22.png"/><Relationship Id="rId7" Type="http://schemas.openxmlformats.org/officeDocument/2006/relationships/image" Target="../media/image19.png"/><Relationship Id="rId8"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25.png"/><Relationship Id="rId5" Type="http://schemas.openxmlformats.org/officeDocument/2006/relationships/image" Target="../media/image18.gif"/><Relationship Id="rId6" Type="http://schemas.openxmlformats.org/officeDocument/2006/relationships/image" Target="../media/image20.png"/><Relationship Id="rId7" Type="http://schemas.openxmlformats.org/officeDocument/2006/relationships/image" Target="../media/image21.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jpg"/><Relationship Id="rId4" Type="http://schemas.openxmlformats.org/officeDocument/2006/relationships/image" Target="../media/image17.gif"/><Relationship Id="rId5"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3">
            <a:alphaModFix/>
          </a:blip>
          <a:srcRect b="15453" l="0" r="72" t="0"/>
          <a:stretch/>
        </p:blipFill>
        <p:spPr>
          <a:xfrm>
            <a:off x="0" y="0"/>
            <a:ext cx="13004800" cy="7315200"/>
          </a:xfrm>
          <a:prstGeom prst="rect">
            <a:avLst/>
          </a:prstGeom>
          <a:noFill/>
          <a:ln>
            <a:noFill/>
          </a:ln>
        </p:spPr>
      </p:pic>
      <p:pic>
        <p:nvPicPr>
          <p:cNvPr id="85" name="Google Shape;85;p1"/>
          <p:cNvPicPr preferRelativeResize="0"/>
          <p:nvPr/>
        </p:nvPicPr>
        <p:blipFill rotWithShape="1">
          <a:blip r:embed="rId4">
            <a:alphaModFix/>
          </a:blip>
          <a:srcRect b="0" l="0" r="0" t="0"/>
          <a:stretch/>
        </p:blipFill>
        <p:spPr>
          <a:xfrm>
            <a:off x="8794738" y="6326057"/>
            <a:ext cx="851373" cy="877704"/>
          </a:xfrm>
          <a:prstGeom prst="rect">
            <a:avLst/>
          </a:prstGeom>
          <a:noFill/>
          <a:ln>
            <a:noFill/>
          </a:ln>
        </p:spPr>
      </p:pic>
      <p:sp>
        <p:nvSpPr>
          <p:cNvPr id="86" name="Google Shape;86;p1"/>
          <p:cNvSpPr txBox="1"/>
          <p:nvPr/>
        </p:nvSpPr>
        <p:spPr>
          <a:xfrm>
            <a:off x="9003949" y="6335000"/>
            <a:ext cx="3484800" cy="292500"/>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1900" u="none" cap="none" strike="noStrike">
                <a:solidFill>
                  <a:srgbClr val="FFFFFF"/>
                </a:solidFill>
                <a:latin typeface="Arial"/>
                <a:ea typeface="Arial"/>
                <a:cs typeface="Arial"/>
                <a:sym typeface="Arial"/>
              </a:rPr>
              <a:t>NASA's Space App Challenge</a:t>
            </a:r>
            <a:endParaRPr/>
          </a:p>
        </p:txBody>
      </p:sp>
      <p:sp>
        <p:nvSpPr>
          <p:cNvPr id="87" name="Google Shape;87;p1"/>
          <p:cNvSpPr txBox="1"/>
          <p:nvPr/>
        </p:nvSpPr>
        <p:spPr>
          <a:xfrm>
            <a:off x="8636899" y="6696275"/>
            <a:ext cx="4218900" cy="622500"/>
          </a:xfrm>
          <a:prstGeom prst="rect">
            <a:avLst/>
          </a:prstGeom>
          <a:noFill/>
          <a:ln>
            <a:noFill/>
          </a:ln>
        </p:spPr>
        <p:txBody>
          <a:bodyPr anchorCtr="0" anchor="t" bIns="0" lIns="0" spcFirstLastPara="1" rIns="0" wrap="square" tIns="0">
            <a:spAutoFit/>
          </a:bodyPr>
          <a:lstStyle/>
          <a:p>
            <a:pPr indent="0" lvl="0" marL="0" marR="0" rtl="0" algn="l">
              <a:lnSpc>
                <a:spcPct val="113006"/>
              </a:lnSpc>
              <a:spcBef>
                <a:spcPts val="0"/>
              </a:spcBef>
              <a:spcAft>
                <a:spcPts val="0"/>
              </a:spcAft>
              <a:buNone/>
            </a:pPr>
            <a:r>
              <a:rPr b="0" i="0" lang="en-US" sz="1899" u="none" cap="none" strike="noStrike">
                <a:solidFill>
                  <a:srgbClr val="FFFFFF"/>
                </a:solidFill>
                <a:latin typeface="Arial"/>
                <a:ea typeface="Arial"/>
                <a:cs typeface="Arial"/>
                <a:sym typeface="Arial"/>
              </a:rPr>
              <a:t>TWINKLE, TWINKLE, LITTLE STAR</a:t>
            </a:r>
            <a:endParaRPr/>
          </a:p>
          <a:p>
            <a:pPr indent="0" lvl="0" marL="0" marR="0" rtl="0" algn="l">
              <a:lnSpc>
                <a:spcPct val="113059"/>
              </a:lnSpc>
              <a:spcBef>
                <a:spcPts val="0"/>
              </a:spcBef>
              <a:spcAft>
                <a:spcPts val="0"/>
              </a:spcAft>
              <a:buNone/>
            </a:pPr>
            <a:r>
              <a:t/>
            </a:r>
            <a:endParaRPr b="0" i="0" sz="1899" u="none" cap="none" strike="noStrike">
              <a:solidFill>
                <a:srgbClr val="FFFFFF"/>
              </a:solidFill>
              <a:latin typeface="Arial"/>
              <a:ea typeface="Arial"/>
              <a:cs typeface="Arial"/>
              <a:sym typeface="Arial"/>
            </a:endParaRPr>
          </a:p>
        </p:txBody>
      </p:sp>
      <p:pic>
        <p:nvPicPr>
          <p:cNvPr id="88" name="Google Shape;88;p1"/>
          <p:cNvPicPr preferRelativeResize="0"/>
          <p:nvPr/>
        </p:nvPicPr>
        <p:blipFill rotWithShape="1">
          <a:blip r:embed="rId4">
            <a:alphaModFix/>
          </a:blip>
          <a:srcRect b="0" l="0" r="0" t="0"/>
          <a:stretch/>
        </p:blipFill>
        <p:spPr>
          <a:xfrm>
            <a:off x="10585438" y="6326057"/>
            <a:ext cx="851373" cy="877704"/>
          </a:xfrm>
          <a:prstGeom prst="rect">
            <a:avLst/>
          </a:prstGeom>
          <a:noFill/>
          <a:ln>
            <a:noFill/>
          </a:ln>
        </p:spPr>
      </p:pic>
      <p:pic>
        <p:nvPicPr>
          <p:cNvPr id="89" name="Google Shape;89;p1"/>
          <p:cNvPicPr preferRelativeResize="0"/>
          <p:nvPr/>
        </p:nvPicPr>
        <p:blipFill rotWithShape="1">
          <a:blip r:embed="rId4">
            <a:alphaModFix/>
          </a:blip>
          <a:srcRect b="0" l="0" r="0" t="0"/>
          <a:stretch/>
        </p:blipFill>
        <p:spPr>
          <a:xfrm rot="5474284">
            <a:off x="10078356" y="6331220"/>
            <a:ext cx="851373" cy="877704"/>
          </a:xfrm>
          <a:prstGeom prst="rect">
            <a:avLst/>
          </a:prstGeom>
          <a:noFill/>
          <a:ln>
            <a:noFill/>
          </a:ln>
        </p:spPr>
      </p:pic>
      <p:pic>
        <p:nvPicPr>
          <p:cNvPr id="90" name="Google Shape;90;p1"/>
          <p:cNvPicPr preferRelativeResize="0"/>
          <p:nvPr/>
        </p:nvPicPr>
        <p:blipFill rotWithShape="1">
          <a:blip r:embed="rId4">
            <a:alphaModFix/>
          </a:blip>
          <a:srcRect b="0" l="0" r="0" t="0"/>
          <a:stretch/>
        </p:blipFill>
        <p:spPr>
          <a:xfrm rot="10800000">
            <a:off x="12004438" y="6335003"/>
            <a:ext cx="851373" cy="877704"/>
          </a:xfrm>
          <a:prstGeom prst="rect">
            <a:avLst/>
          </a:prstGeom>
          <a:noFill/>
          <a:ln>
            <a:noFill/>
          </a:ln>
        </p:spPr>
      </p:pic>
      <p:pic>
        <p:nvPicPr>
          <p:cNvPr id="91" name="Google Shape;91;p1"/>
          <p:cNvPicPr preferRelativeResize="0"/>
          <p:nvPr/>
        </p:nvPicPr>
        <p:blipFill rotWithShape="1">
          <a:blip r:embed="rId5">
            <a:alphaModFix/>
          </a:blip>
          <a:srcRect b="0" l="0" r="0" t="0"/>
          <a:stretch/>
        </p:blipFill>
        <p:spPr>
          <a:xfrm>
            <a:off x="630041" y="864870"/>
            <a:ext cx="773119" cy="363366"/>
          </a:xfrm>
          <a:prstGeom prst="rect">
            <a:avLst/>
          </a:prstGeom>
          <a:noFill/>
          <a:ln>
            <a:noFill/>
          </a:ln>
        </p:spPr>
      </p:pic>
      <p:pic>
        <p:nvPicPr>
          <p:cNvPr id="92" name="Google Shape;92;p1"/>
          <p:cNvPicPr preferRelativeResize="0"/>
          <p:nvPr/>
        </p:nvPicPr>
        <p:blipFill rotWithShape="1">
          <a:blip r:embed="rId6">
            <a:alphaModFix/>
          </a:blip>
          <a:srcRect b="0" l="0" r="0" t="0"/>
          <a:stretch/>
        </p:blipFill>
        <p:spPr>
          <a:xfrm>
            <a:off x="731520" y="749575"/>
            <a:ext cx="570161" cy="514182"/>
          </a:xfrm>
          <a:prstGeom prst="rect">
            <a:avLst/>
          </a:prstGeom>
          <a:noFill/>
          <a:ln>
            <a:noFill/>
          </a:ln>
        </p:spPr>
      </p:pic>
      <p:sp>
        <p:nvSpPr>
          <p:cNvPr id="93" name="Google Shape;93;p1"/>
          <p:cNvSpPr txBox="1"/>
          <p:nvPr/>
        </p:nvSpPr>
        <p:spPr>
          <a:xfrm>
            <a:off x="1464598" y="826770"/>
            <a:ext cx="2335306" cy="321691"/>
          </a:xfrm>
          <a:prstGeom prst="rect">
            <a:avLst/>
          </a:prstGeom>
          <a:noFill/>
          <a:ln>
            <a:noFill/>
          </a:ln>
        </p:spPr>
        <p:txBody>
          <a:bodyPr anchorCtr="0" anchor="t" bIns="0" lIns="0" spcFirstLastPara="1" rIns="0" wrap="square" tIns="0">
            <a:spAutoFit/>
          </a:bodyPr>
          <a:lstStyle/>
          <a:p>
            <a:pPr indent="0" lvl="0" marL="0" marR="0" rtl="0" algn="l">
              <a:lnSpc>
                <a:spcPct val="113000"/>
              </a:lnSpc>
              <a:spcBef>
                <a:spcPts val="0"/>
              </a:spcBef>
              <a:spcAft>
                <a:spcPts val="0"/>
              </a:spcAft>
              <a:buNone/>
            </a:pPr>
            <a:r>
              <a:rPr b="0" i="0" lang="en-US" sz="1900" u="none" cap="none" strike="noStrike">
                <a:solidFill>
                  <a:srgbClr val="FFFFFF"/>
                </a:solidFill>
                <a:latin typeface="Arial"/>
                <a:ea typeface="Arial"/>
                <a:cs typeface="Arial"/>
                <a:sym typeface="Arial"/>
              </a:rPr>
              <a:t>Sky's Diamond</a:t>
            </a:r>
            <a:endParaRPr/>
          </a:p>
        </p:txBody>
      </p:sp>
      <p:sp>
        <p:nvSpPr>
          <p:cNvPr id="94" name="Google Shape;94;p1"/>
          <p:cNvSpPr txBox="1"/>
          <p:nvPr/>
        </p:nvSpPr>
        <p:spPr>
          <a:xfrm>
            <a:off x="2953717" y="2438475"/>
            <a:ext cx="7103716" cy="2202180"/>
          </a:xfrm>
          <a:prstGeom prst="rect">
            <a:avLst/>
          </a:prstGeom>
          <a:noFill/>
          <a:ln>
            <a:noFill/>
          </a:ln>
        </p:spPr>
        <p:txBody>
          <a:bodyPr anchorCtr="0" anchor="t" bIns="0" lIns="0" spcFirstLastPara="1" rIns="0" wrap="square" tIns="0">
            <a:spAutoFit/>
          </a:bodyPr>
          <a:lstStyle/>
          <a:p>
            <a:pPr indent="0" lvl="0" marL="0" marR="0" rtl="0" algn="ctr">
              <a:lnSpc>
                <a:spcPct val="104999"/>
              </a:lnSpc>
              <a:spcBef>
                <a:spcPts val="0"/>
              </a:spcBef>
              <a:spcAft>
                <a:spcPts val="0"/>
              </a:spcAft>
              <a:buNone/>
            </a:pPr>
            <a:r>
              <a:rPr b="0" i="0" lang="en-US" sz="8100" u="none" cap="none" strike="noStrike">
                <a:solidFill>
                  <a:srgbClr val="FFFFFF"/>
                </a:solidFill>
                <a:latin typeface="Arial"/>
                <a:ea typeface="Arial"/>
                <a:cs typeface="Arial"/>
                <a:sym typeface="Arial"/>
              </a:rPr>
              <a:t>Let </a:t>
            </a:r>
            <a:r>
              <a:rPr b="0" i="0" lang="en-US" sz="8100" u="none" cap="none" strike="noStrike">
                <a:solidFill>
                  <a:srgbClr val="42B8FD"/>
                </a:solidFill>
                <a:latin typeface="Arial"/>
                <a:ea typeface="Arial"/>
                <a:cs typeface="Arial"/>
                <a:sym typeface="Arial"/>
              </a:rPr>
              <a:t>the stars</a:t>
            </a:r>
            <a:r>
              <a:rPr b="0" i="0" lang="en-US" sz="8100" u="none" cap="none" strike="noStrike">
                <a:solidFill>
                  <a:srgbClr val="FFFFFF"/>
                </a:solidFill>
                <a:latin typeface="Arial"/>
                <a:ea typeface="Arial"/>
                <a:cs typeface="Arial"/>
                <a:sym typeface="Arial"/>
              </a:rPr>
              <a:t> lead the way.</a:t>
            </a:r>
            <a:endParaRPr/>
          </a:p>
        </p:txBody>
      </p:sp>
      <p:sp>
        <p:nvSpPr>
          <p:cNvPr id="95" name="Google Shape;95;p1"/>
          <p:cNvSpPr txBox="1"/>
          <p:nvPr/>
        </p:nvSpPr>
        <p:spPr>
          <a:xfrm>
            <a:off x="630042" y="5448430"/>
            <a:ext cx="4510200" cy="2394000"/>
          </a:xfrm>
          <a:prstGeom prst="rect">
            <a:avLst/>
          </a:prstGeom>
          <a:noFill/>
          <a:ln>
            <a:noFill/>
          </a:ln>
        </p:spPr>
        <p:txBody>
          <a:bodyPr anchorCtr="0" anchor="t" bIns="0" lIns="0" spcFirstLastPara="1" rIns="0" wrap="square" tIns="0">
            <a:spAutoFit/>
          </a:bodyPr>
          <a:lstStyle/>
          <a:p>
            <a:pPr indent="0" lvl="0" marL="0" marR="0" rtl="0" algn="l">
              <a:lnSpc>
                <a:spcPct val="1255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a:p>
            <a:pPr indent="0" lvl="0" marL="0" marR="0" rtl="0" algn="l">
              <a:lnSpc>
                <a:spcPct val="113006"/>
              </a:lnSpc>
              <a:spcBef>
                <a:spcPts val="0"/>
              </a:spcBef>
              <a:spcAft>
                <a:spcPts val="0"/>
              </a:spcAft>
              <a:buNone/>
            </a:pPr>
            <a:r>
              <a:rPr b="0" i="0" lang="en-US" sz="1999" u="none" cap="none" strike="noStrike">
                <a:solidFill>
                  <a:srgbClr val="FFFFFF"/>
                </a:solidFill>
                <a:latin typeface="Arial"/>
                <a:ea typeface="Arial"/>
                <a:cs typeface="Arial"/>
                <a:sym typeface="Arial"/>
              </a:rPr>
              <a:t>Dimosthenis Minas</a:t>
            </a:r>
            <a:endParaRPr/>
          </a:p>
          <a:p>
            <a:pPr indent="0" lvl="0" marL="0" marR="0" rtl="0" algn="l">
              <a:lnSpc>
                <a:spcPct val="113006"/>
              </a:lnSpc>
              <a:spcBef>
                <a:spcPts val="0"/>
              </a:spcBef>
              <a:spcAft>
                <a:spcPts val="0"/>
              </a:spcAft>
              <a:buNone/>
            </a:pPr>
            <a:r>
              <a:rPr b="0" i="0" lang="en-US" sz="1999" u="none" cap="none" strike="noStrike">
                <a:solidFill>
                  <a:srgbClr val="FFFFFF"/>
                </a:solidFill>
                <a:latin typeface="Arial"/>
                <a:ea typeface="Arial"/>
                <a:cs typeface="Arial"/>
                <a:sym typeface="Arial"/>
              </a:rPr>
              <a:t>Evangelos Kouros</a:t>
            </a:r>
            <a:endParaRPr/>
          </a:p>
          <a:p>
            <a:pPr indent="0" lvl="0" marL="0" marR="0" rtl="0" algn="l">
              <a:lnSpc>
                <a:spcPct val="113006"/>
              </a:lnSpc>
              <a:spcBef>
                <a:spcPts val="0"/>
              </a:spcBef>
              <a:spcAft>
                <a:spcPts val="0"/>
              </a:spcAft>
              <a:buNone/>
            </a:pPr>
            <a:r>
              <a:rPr b="0" i="0" lang="en-US" sz="1999" u="none" cap="none" strike="noStrike">
                <a:solidFill>
                  <a:srgbClr val="FFFFFF"/>
                </a:solidFill>
                <a:latin typeface="Arial"/>
                <a:ea typeface="Arial"/>
                <a:cs typeface="Arial"/>
                <a:sym typeface="Arial"/>
              </a:rPr>
              <a:t>Ioanna Styliani Ellina</a:t>
            </a:r>
            <a:endParaRPr/>
          </a:p>
          <a:p>
            <a:pPr indent="0" lvl="0" marL="0" marR="0" rtl="0" algn="l">
              <a:lnSpc>
                <a:spcPct val="113006"/>
              </a:lnSpc>
              <a:spcBef>
                <a:spcPts val="0"/>
              </a:spcBef>
              <a:spcAft>
                <a:spcPts val="0"/>
              </a:spcAft>
              <a:buNone/>
            </a:pPr>
            <a:r>
              <a:rPr b="0" i="0" lang="en-US" sz="1999" u="none" cap="none" strike="noStrike">
                <a:solidFill>
                  <a:srgbClr val="FFFFFF"/>
                </a:solidFill>
                <a:latin typeface="Arial"/>
                <a:ea typeface="Arial"/>
                <a:cs typeface="Arial"/>
                <a:sym typeface="Arial"/>
              </a:rPr>
              <a:t>Michalis Ioakeimidis</a:t>
            </a:r>
            <a:endParaRPr/>
          </a:p>
          <a:p>
            <a:pPr indent="0" lvl="0" marL="0" marR="0" rtl="0" algn="l">
              <a:lnSpc>
                <a:spcPct val="113006"/>
              </a:lnSpc>
              <a:spcBef>
                <a:spcPts val="0"/>
              </a:spcBef>
              <a:spcAft>
                <a:spcPts val="0"/>
              </a:spcAft>
              <a:buNone/>
            </a:pPr>
            <a:r>
              <a:t/>
            </a:r>
            <a:endParaRPr b="0" i="0" sz="1999" u="none" cap="none" strike="noStrike">
              <a:solidFill>
                <a:srgbClr val="FFFFFF"/>
              </a:solidFill>
              <a:latin typeface="Arial"/>
              <a:ea typeface="Arial"/>
              <a:cs typeface="Arial"/>
              <a:sym typeface="Arial"/>
            </a:endParaRPr>
          </a:p>
          <a:p>
            <a:pPr indent="0" lvl="0" marL="0" marR="0" rtl="0" algn="l">
              <a:lnSpc>
                <a:spcPct val="113006"/>
              </a:lnSpc>
              <a:spcBef>
                <a:spcPts val="0"/>
              </a:spcBef>
              <a:spcAft>
                <a:spcPts val="0"/>
              </a:spcAft>
              <a:buNone/>
            </a:pPr>
            <a:r>
              <a:t/>
            </a:r>
            <a:endParaRPr b="0" i="0" sz="1999" u="none" cap="none" strike="noStrike">
              <a:solidFill>
                <a:srgbClr val="FFFFFF"/>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
          <p:cNvPicPr preferRelativeResize="0"/>
          <p:nvPr/>
        </p:nvPicPr>
        <p:blipFill rotWithShape="1">
          <a:blip r:embed="rId3">
            <a:alphaModFix/>
          </a:blip>
          <a:srcRect b="15453" l="0" r="72" t="0"/>
          <a:stretch/>
        </p:blipFill>
        <p:spPr>
          <a:xfrm>
            <a:off x="0" y="0"/>
            <a:ext cx="13004800" cy="7315200"/>
          </a:xfrm>
          <a:prstGeom prst="rect">
            <a:avLst/>
          </a:prstGeom>
          <a:noFill/>
          <a:ln>
            <a:noFill/>
          </a:ln>
        </p:spPr>
      </p:pic>
      <p:sp>
        <p:nvSpPr>
          <p:cNvPr id="101" name="Google Shape;101;p2"/>
          <p:cNvSpPr txBox="1"/>
          <p:nvPr/>
        </p:nvSpPr>
        <p:spPr>
          <a:xfrm>
            <a:off x="731520" y="788670"/>
            <a:ext cx="11846300" cy="62865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0" i="0" lang="en-US" sz="4500" u="none" cap="none" strike="noStrike">
                <a:solidFill>
                  <a:srgbClr val="FFFFFF"/>
                </a:solidFill>
                <a:latin typeface="Arial"/>
                <a:ea typeface="Arial"/>
                <a:cs typeface="Arial"/>
                <a:sym typeface="Arial"/>
              </a:rPr>
              <a:t>Our challenge: Twinkle Twinkle little star</a:t>
            </a:r>
            <a:endParaRPr/>
          </a:p>
        </p:txBody>
      </p:sp>
      <p:sp>
        <p:nvSpPr>
          <p:cNvPr id="102" name="Google Shape;102;p2"/>
          <p:cNvSpPr txBox="1"/>
          <p:nvPr/>
        </p:nvSpPr>
        <p:spPr>
          <a:xfrm>
            <a:off x="731520" y="1588723"/>
            <a:ext cx="11548110" cy="2567305"/>
          </a:xfrm>
          <a:prstGeom prst="rect">
            <a:avLst/>
          </a:prstGeom>
          <a:noFill/>
          <a:ln>
            <a:noFill/>
          </a:ln>
        </p:spPr>
        <p:txBody>
          <a:bodyPr anchorCtr="0" anchor="t" bIns="0" lIns="0" spcFirstLastPara="1" rIns="0" wrap="square" tIns="0">
            <a:spAutoFit/>
          </a:bodyPr>
          <a:lstStyle/>
          <a:p>
            <a:pPr indent="0" lvl="0" marL="0" marR="0" rtl="0" algn="l">
              <a:lnSpc>
                <a:spcPct val="130011"/>
              </a:lnSpc>
              <a:spcBef>
                <a:spcPts val="0"/>
              </a:spcBef>
              <a:spcAft>
                <a:spcPts val="0"/>
              </a:spcAft>
              <a:buNone/>
            </a:pPr>
            <a:r>
              <a:rPr b="0" i="0" lang="en-US" sz="2599" u="none" cap="none" strike="noStrike">
                <a:solidFill>
                  <a:srgbClr val="FFFFFF"/>
                </a:solidFill>
                <a:latin typeface="Arial"/>
                <a:ea typeface="Arial"/>
                <a:cs typeface="Arial"/>
                <a:sym typeface="Arial"/>
              </a:rPr>
              <a:t>The main purpose of our challenge was to help people understand that the stars in the night sky are always changing, but usually too slowly or by too little for the eye to see. </a:t>
            </a:r>
            <a:endParaRPr/>
          </a:p>
          <a:p>
            <a:pPr indent="0" lvl="0" marL="0" marR="0" rtl="0" algn="l">
              <a:lnSpc>
                <a:spcPct val="130011"/>
              </a:lnSpc>
              <a:spcBef>
                <a:spcPts val="0"/>
              </a:spcBef>
              <a:spcAft>
                <a:spcPts val="0"/>
              </a:spcAft>
              <a:buNone/>
            </a:pPr>
            <a:r>
              <a:t/>
            </a:r>
            <a:endParaRPr b="0" i="0" sz="2599" u="none" cap="none" strike="noStrike">
              <a:solidFill>
                <a:srgbClr val="FFFFFF"/>
              </a:solidFill>
              <a:latin typeface="Arial"/>
              <a:ea typeface="Arial"/>
              <a:cs typeface="Arial"/>
              <a:sym typeface="Arial"/>
            </a:endParaRPr>
          </a:p>
          <a:p>
            <a:pPr indent="0" lvl="0" marL="0" marR="0" rtl="0" algn="l">
              <a:lnSpc>
                <a:spcPct val="130011"/>
              </a:lnSpc>
              <a:spcBef>
                <a:spcPts val="0"/>
              </a:spcBef>
              <a:spcAft>
                <a:spcPts val="0"/>
              </a:spcAft>
              <a:buNone/>
            </a:pPr>
            <a:r>
              <a:t/>
            </a:r>
            <a:endParaRPr b="0" i="0" sz="2599" u="none" cap="none" strike="noStrike">
              <a:solidFill>
                <a:srgbClr val="FFFFFF"/>
              </a:solidFill>
              <a:latin typeface="Arial"/>
              <a:ea typeface="Arial"/>
              <a:cs typeface="Arial"/>
              <a:sym typeface="Arial"/>
            </a:endParaRPr>
          </a:p>
          <a:p>
            <a:pPr indent="0" lvl="0" marL="0" marR="0" rtl="0" algn="l">
              <a:lnSpc>
                <a:spcPct val="130011"/>
              </a:lnSpc>
              <a:spcBef>
                <a:spcPts val="0"/>
              </a:spcBef>
              <a:spcAft>
                <a:spcPts val="0"/>
              </a:spcAft>
              <a:buNone/>
            </a:pPr>
            <a:r>
              <a:t/>
            </a:r>
            <a:endParaRPr b="0" i="0" sz="2599" u="none" cap="none" strike="noStrike">
              <a:solidFill>
                <a:srgbClr val="FFFFFF"/>
              </a:solidFill>
              <a:latin typeface="Arial"/>
              <a:ea typeface="Arial"/>
              <a:cs typeface="Arial"/>
              <a:sym typeface="Arial"/>
            </a:endParaRPr>
          </a:p>
        </p:txBody>
      </p:sp>
      <p:sp>
        <p:nvSpPr>
          <p:cNvPr id="103" name="Google Shape;103;p2"/>
          <p:cNvSpPr txBox="1"/>
          <p:nvPr/>
        </p:nvSpPr>
        <p:spPr>
          <a:xfrm>
            <a:off x="731520" y="3226404"/>
            <a:ext cx="2902293" cy="619125"/>
          </a:xfrm>
          <a:prstGeom prst="rect">
            <a:avLst/>
          </a:prstGeom>
          <a:noFill/>
          <a:ln>
            <a:noFill/>
          </a:ln>
        </p:spPr>
        <p:txBody>
          <a:bodyPr anchorCtr="0" anchor="t" bIns="0" lIns="0" spcFirstLastPara="1" rIns="0" wrap="square" tIns="0">
            <a:spAutoFit/>
          </a:bodyPr>
          <a:lstStyle/>
          <a:p>
            <a:pPr indent="0" lvl="0" marL="0" marR="0" rtl="0" algn="l">
              <a:lnSpc>
                <a:spcPct val="105001"/>
              </a:lnSpc>
              <a:spcBef>
                <a:spcPts val="0"/>
              </a:spcBef>
              <a:spcAft>
                <a:spcPts val="0"/>
              </a:spcAft>
              <a:buNone/>
            </a:pPr>
            <a:r>
              <a:rPr b="0" i="0" lang="en-US" sz="4499" u="none" cap="none" strike="noStrike">
                <a:solidFill>
                  <a:srgbClr val="FFFFFF"/>
                </a:solidFill>
                <a:latin typeface="Arial"/>
                <a:ea typeface="Arial"/>
                <a:cs typeface="Arial"/>
                <a:sym typeface="Arial"/>
              </a:rPr>
              <a:t>Our Idea </a:t>
            </a:r>
            <a:endParaRPr/>
          </a:p>
        </p:txBody>
      </p:sp>
      <p:sp>
        <p:nvSpPr>
          <p:cNvPr id="104" name="Google Shape;104;p2"/>
          <p:cNvSpPr txBox="1"/>
          <p:nvPr/>
        </p:nvSpPr>
        <p:spPr>
          <a:xfrm>
            <a:off x="731520" y="4127453"/>
            <a:ext cx="10891500" cy="43530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2800" u="none" cap="none" strike="noStrike">
                <a:solidFill>
                  <a:srgbClr val="42B8FD"/>
                </a:solidFill>
                <a:latin typeface="Arial"/>
                <a:ea typeface="Arial"/>
                <a:cs typeface="Arial"/>
                <a:sym typeface="Arial"/>
              </a:rPr>
              <a:t>Information Tool</a:t>
            </a:r>
            <a:r>
              <a:rPr b="0" i="0" lang="en-US" sz="2800" u="none" cap="none" strike="noStrike">
                <a:solidFill>
                  <a:srgbClr val="FFFFFF"/>
                </a:solidFill>
                <a:latin typeface="Arial"/>
                <a:ea typeface="Arial"/>
                <a:cs typeface="Arial"/>
                <a:sym typeface="Arial"/>
              </a:rPr>
              <a:t>: Web-based application which includes information page about stellar variability.</a:t>
            </a:r>
            <a:endParaRPr/>
          </a:p>
          <a:p>
            <a:pPr indent="0" lvl="0" marL="0" marR="0" rtl="0" algn="l">
              <a:lnSpc>
                <a:spcPct val="130000"/>
              </a:lnSpc>
              <a:spcBef>
                <a:spcPts val="0"/>
              </a:spcBef>
              <a:spcAft>
                <a:spcPts val="0"/>
              </a:spcAft>
              <a:buNone/>
            </a:pPr>
            <a:r>
              <a:rPr b="0" i="0" lang="en-US" sz="2800" u="none" cap="none" strike="noStrike">
                <a:solidFill>
                  <a:srgbClr val="FFFFFF"/>
                </a:solidFill>
                <a:latin typeface="Arial"/>
                <a:ea typeface="Arial"/>
                <a:cs typeface="Arial"/>
                <a:sym typeface="Arial"/>
              </a:rPr>
              <a:t>Ability to check your </a:t>
            </a:r>
            <a:r>
              <a:rPr b="0" i="0" lang="en-US" sz="2800" u="none" cap="none" strike="noStrike">
                <a:solidFill>
                  <a:srgbClr val="42B8FD"/>
                </a:solidFill>
                <a:latin typeface="Arial"/>
                <a:ea typeface="Arial"/>
                <a:cs typeface="Arial"/>
                <a:sym typeface="Arial"/>
              </a:rPr>
              <a:t>knowledge </a:t>
            </a:r>
            <a:r>
              <a:rPr b="0" i="0" lang="en-US" sz="2800" u="none" cap="none" strike="noStrike">
                <a:solidFill>
                  <a:srgbClr val="FFFFFF"/>
                </a:solidFill>
                <a:latin typeface="Arial"/>
                <a:ea typeface="Arial"/>
                <a:cs typeface="Arial"/>
                <a:sym typeface="Arial"/>
              </a:rPr>
              <a:t>after being informed thoroughly through  </a:t>
            </a:r>
            <a:r>
              <a:rPr b="0" i="0" lang="en-US" sz="2800" u="none" cap="none" strike="noStrike">
                <a:solidFill>
                  <a:srgbClr val="42B8FD"/>
                </a:solidFill>
                <a:latin typeface="Arial"/>
                <a:ea typeface="Arial"/>
                <a:cs typeface="Arial"/>
                <a:sym typeface="Arial"/>
              </a:rPr>
              <a:t>quizzes </a:t>
            </a:r>
            <a:r>
              <a:rPr b="0" i="0" lang="en-US" sz="2800" u="none" cap="none" strike="noStrike">
                <a:solidFill>
                  <a:srgbClr val="FFFFFF"/>
                </a:solidFill>
                <a:latin typeface="Arial"/>
                <a:ea typeface="Arial"/>
                <a:cs typeface="Arial"/>
                <a:sym typeface="Arial"/>
              </a:rPr>
              <a:t>with different level of difficulty, created upon certified resources from people all over the world.</a:t>
            </a:r>
            <a:endParaRPr/>
          </a:p>
          <a:p>
            <a:pPr indent="0" lvl="0" marL="0" marR="0" rtl="0" algn="l">
              <a:lnSpc>
                <a:spcPct val="130000"/>
              </a:lnSpc>
              <a:spcBef>
                <a:spcPts val="0"/>
              </a:spcBef>
              <a:spcAft>
                <a:spcPts val="0"/>
              </a:spcAft>
              <a:buNone/>
            </a:pPr>
            <a:r>
              <a:t/>
            </a:r>
            <a:endParaRPr b="0" i="0" sz="2800" u="none" cap="none" strike="noStrike">
              <a:solidFill>
                <a:srgbClr val="FFFFFF"/>
              </a:solidFill>
              <a:latin typeface="Arial"/>
              <a:ea typeface="Arial"/>
              <a:cs typeface="Arial"/>
              <a:sym typeface="Arial"/>
            </a:endParaRPr>
          </a:p>
          <a:p>
            <a:pPr indent="0" lvl="0" marL="0" marR="0" rtl="0" algn="l">
              <a:lnSpc>
                <a:spcPct val="130000"/>
              </a:lnSpc>
              <a:spcBef>
                <a:spcPts val="0"/>
              </a:spcBef>
              <a:spcAft>
                <a:spcPts val="0"/>
              </a:spcAft>
              <a:buNone/>
            </a:pPr>
            <a:r>
              <a:t/>
            </a:r>
            <a:endParaRPr b="0" i="0" sz="2800" u="none" cap="none" strike="noStrike">
              <a:solidFill>
                <a:srgbClr val="FFFFFF"/>
              </a:solidFill>
              <a:latin typeface="Arial"/>
              <a:ea typeface="Arial"/>
              <a:cs typeface="Arial"/>
              <a:sym typeface="Arial"/>
            </a:endParaRPr>
          </a:p>
          <a:p>
            <a:pPr indent="0" lvl="0" marL="0" marR="0" rtl="0" algn="l">
              <a:lnSpc>
                <a:spcPct val="130000"/>
              </a:lnSpc>
              <a:spcBef>
                <a:spcPts val="0"/>
              </a:spcBef>
              <a:spcAft>
                <a:spcPts val="0"/>
              </a:spcAft>
              <a:buNone/>
            </a:pPr>
            <a:r>
              <a:t/>
            </a:r>
            <a:endParaRPr b="0" i="0" sz="2800" u="none" cap="none" strike="noStrike">
              <a:solidFill>
                <a:srgbClr val="FFFFFF"/>
              </a:solidFill>
              <a:latin typeface="Arial"/>
              <a:ea typeface="Arial"/>
              <a:cs typeface="Arial"/>
              <a:sym typeface="Arial"/>
            </a:endParaRPr>
          </a:p>
        </p:txBody>
      </p:sp>
      <p:pic>
        <p:nvPicPr>
          <p:cNvPr id="105" name="Google Shape;105;p2"/>
          <p:cNvPicPr preferRelativeResize="0"/>
          <p:nvPr/>
        </p:nvPicPr>
        <p:blipFill rotWithShape="1">
          <a:blip r:embed="rId4">
            <a:alphaModFix/>
          </a:blip>
          <a:srcRect b="0" l="0" r="0" t="0"/>
          <a:stretch/>
        </p:blipFill>
        <p:spPr>
          <a:xfrm rot="912307">
            <a:off x="3110852" y="3089664"/>
            <a:ext cx="697190" cy="676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3"/>
          <p:cNvPicPr preferRelativeResize="0"/>
          <p:nvPr/>
        </p:nvPicPr>
        <p:blipFill rotWithShape="1">
          <a:blip r:embed="rId3">
            <a:alphaModFix/>
          </a:blip>
          <a:srcRect b="15453" l="0" r="72" t="0"/>
          <a:stretch/>
        </p:blipFill>
        <p:spPr>
          <a:xfrm>
            <a:off x="0" y="0"/>
            <a:ext cx="13004800" cy="7315200"/>
          </a:xfrm>
          <a:prstGeom prst="rect">
            <a:avLst/>
          </a:prstGeom>
          <a:noFill/>
          <a:ln>
            <a:noFill/>
          </a:ln>
        </p:spPr>
      </p:pic>
      <p:pic>
        <p:nvPicPr>
          <p:cNvPr id="111" name="Google Shape;111;p3"/>
          <p:cNvPicPr preferRelativeResize="0"/>
          <p:nvPr/>
        </p:nvPicPr>
        <p:blipFill rotWithShape="1">
          <a:blip r:embed="rId4">
            <a:alphaModFix/>
          </a:blip>
          <a:srcRect b="0" l="0" r="0" t="0"/>
          <a:stretch/>
        </p:blipFill>
        <p:spPr>
          <a:xfrm>
            <a:off x="7624034" y="3450637"/>
            <a:ext cx="5113655" cy="3663237"/>
          </a:xfrm>
          <a:prstGeom prst="rect">
            <a:avLst/>
          </a:prstGeom>
          <a:noFill/>
          <a:ln>
            <a:noFill/>
          </a:ln>
        </p:spPr>
      </p:pic>
      <p:pic>
        <p:nvPicPr>
          <p:cNvPr id="112" name="Google Shape;112;p3"/>
          <p:cNvPicPr preferRelativeResize="0"/>
          <p:nvPr/>
        </p:nvPicPr>
        <p:blipFill rotWithShape="1">
          <a:blip r:embed="rId5">
            <a:alphaModFix/>
          </a:blip>
          <a:srcRect b="0" l="0" r="0" t="0"/>
          <a:stretch/>
        </p:blipFill>
        <p:spPr>
          <a:xfrm>
            <a:off x="9539227" y="4522817"/>
            <a:ext cx="366018" cy="304710"/>
          </a:xfrm>
          <a:prstGeom prst="rect">
            <a:avLst/>
          </a:prstGeom>
          <a:noFill/>
          <a:ln>
            <a:noFill/>
          </a:ln>
        </p:spPr>
      </p:pic>
      <p:pic>
        <p:nvPicPr>
          <p:cNvPr id="113" name="Google Shape;113;p3"/>
          <p:cNvPicPr preferRelativeResize="0"/>
          <p:nvPr/>
        </p:nvPicPr>
        <p:blipFill rotWithShape="1">
          <a:blip r:embed="rId6">
            <a:alphaModFix/>
          </a:blip>
          <a:srcRect b="0" l="0" r="0" t="0"/>
          <a:stretch/>
        </p:blipFill>
        <p:spPr>
          <a:xfrm>
            <a:off x="7381902" y="4976311"/>
            <a:ext cx="2340334" cy="1672275"/>
          </a:xfrm>
          <a:prstGeom prst="rect">
            <a:avLst/>
          </a:prstGeom>
          <a:noFill/>
          <a:ln>
            <a:noFill/>
          </a:ln>
        </p:spPr>
      </p:pic>
      <p:sp>
        <p:nvSpPr>
          <p:cNvPr id="114" name="Google Shape;114;p3"/>
          <p:cNvSpPr txBox="1"/>
          <p:nvPr/>
        </p:nvSpPr>
        <p:spPr>
          <a:xfrm>
            <a:off x="556675" y="1856201"/>
            <a:ext cx="11307971" cy="718185"/>
          </a:xfrm>
          <a:prstGeom prst="rect">
            <a:avLst/>
          </a:prstGeom>
          <a:noFill/>
          <a:ln>
            <a:noFill/>
          </a:ln>
        </p:spPr>
        <p:txBody>
          <a:bodyPr anchorCtr="0" anchor="t" bIns="0" lIns="0" spcFirstLastPara="1" rIns="0" wrap="square" tIns="0">
            <a:spAutoFit/>
          </a:bodyPr>
          <a:lstStyle/>
          <a:p>
            <a:pPr indent="0" lvl="0" marL="0" marR="0" rtl="0" algn="l">
              <a:lnSpc>
                <a:spcPct val="105001"/>
              </a:lnSpc>
              <a:spcBef>
                <a:spcPts val="0"/>
              </a:spcBef>
              <a:spcAft>
                <a:spcPts val="0"/>
              </a:spcAft>
              <a:buNone/>
            </a:pPr>
            <a:r>
              <a:rPr b="0" i="0" lang="en-US" sz="2699" u="none" cap="none" strike="noStrike">
                <a:solidFill>
                  <a:srgbClr val="FFFFFF"/>
                </a:solidFill>
                <a:latin typeface="Arial"/>
                <a:ea typeface="Arial"/>
                <a:cs typeface="Arial"/>
                <a:sym typeface="Arial"/>
              </a:rPr>
              <a:t>Addressed to </a:t>
            </a:r>
            <a:r>
              <a:rPr b="0" i="0" lang="en-US" sz="2699" u="none" cap="none" strike="noStrike">
                <a:solidFill>
                  <a:srgbClr val="42B8FD"/>
                </a:solidFill>
                <a:latin typeface="Arial"/>
                <a:ea typeface="Arial"/>
                <a:cs typeface="Arial"/>
                <a:sym typeface="Arial"/>
              </a:rPr>
              <a:t>Schools - Universities</a:t>
            </a:r>
            <a:r>
              <a:rPr b="0" i="0" lang="en-US" sz="2699" u="none" cap="none" strike="noStrike">
                <a:solidFill>
                  <a:srgbClr val="FFFFFF"/>
                </a:solidFill>
                <a:latin typeface="Arial"/>
                <a:ea typeface="Arial"/>
                <a:cs typeface="Arial"/>
                <a:sym typeface="Arial"/>
              </a:rPr>
              <a:t> as an information-motivation tool More and more youngsters will be inspired to be involved in this field</a:t>
            </a:r>
            <a:endParaRPr/>
          </a:p>
        </p:txBody>
      </p:sp>
      <p:pic>
        <p:nvPicPr>
          <p:cNvPr id="115" name="Google Shape;115;p3"/>
          <p:cNvPicPr preferRelativeResize="0"/>
          <p:nvPr/>
        </p:nvPicPr>
        <p:blipFill rotWithShape="1">
          <a:blip r:embed="rId7">
            <a:alphaModFix/>
          </a:blip>
          <a:srcRect b="205" l="5843" r="0" t="5422"/>
          <a:stretch/>
        </p:blipFill>
        <p:spPr>
          <a:xfrm>
            <a:off x="7624034" y="5114553"/>
            <a:ext cx="1856069" cy="1060387"/>
          </a:xfrm>
          <a:prstGeom prst="rect">
            <a:avLst/>
          </a:prstGeom>
          <a:noFill/>
          <a:ln>
            <a:noFill/>
          </a:ln>
        </p:spPr>
      </p:pic>
      <p:sp>
        <p:nvSpPr>
          <p:cNvPr id="116" name="Google Shape;116;p3"/>
          <p:cNvSpPr txBox="1"/>
          <p:nvPr/>
        </p:nvSpPr>
        <p:spPr>
          <a:xfrm>
            <a:off x="556675" y="2983961"/>
            <a:ext cx="9627949" cy="819151"/>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0" i="0" lang="en-US" sz="3000" u="none" cap="none" strike="noStrike">
                <a:solidFill>
                  <a:srgbClr val="FFFFFF"/>
                </a:solidFill>
                <a:latin typeface="Arial"/>
                <a:ea typeface="Arial"/>
                <a:cs typeface="Arial"/>
                <a:sym typeface="Arial"/>
              </a:rPr>
              <a:t>Accessible to </a:t>
            </a:r>
            <a:r>
              <a:rPr b="0" i="0" lang="en-US" sz="3000" u="none" cap="none" strike="noStrike">
                <a:solidFill>
                  <a:srgbClr val="42B8FD"/>
                </a:solidFill>
                <a:latin typeface="Arial"/>
                <a:ea typeface="Arial"/>
                <a:cs typeface="Arial"/>
                <a:sym typeface="Arial"/>
              </a:rPr>
              <a:t>people </a:t>
            </a:r>
            <a:r>
              <a:rPr b="0" i="0" lang="en-US" sz="3000" u="none" cap="none" strike="noStrike">
                <a:solidFill>
                  <a:srgbClr val="FFFFFF"/>
                </a:solidFill>
                <a:latin typeface="Arial"/>
                <a:ea typeface="Arial"/>
                <a:cs typeface="Arial"/>
                <a:sym typeface="Arial"/>
              </a:rPr>
              <a:t>who want to be informed about the stars' variation</a:t>
            </a:r>
            <a:endParaRPr/>
          </a:p>
        </p:txBody>
      </p:sp>
      <p:sp>
        <p:nvSpPr>
          <p:cNvPr id="117" name="Google Shape;117;p3"/>
          <p:cNvSpPr txBox="1"/>
          <p:nvPr/>
        </p:nvSpPr>
        <p:spPr>
          <a:xfrm>
            <a:off x="552913" y="4383033"/>
            <a:ext cx="7263600" cy="178860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0" i="0" lang="en-US" sz="2800" u="none" cap="none" strike="noStrike">
                <a:solidFill>
                  <a:srgbClr val="FFFFFF"/>
                </a:solidFill>
                <a:latin typeface="Arial"/>
                <a:ea typeface="Arial"/>
                <a:cs typeface="Arial"/>
                <a:sym typeface="Arial"/>
              </a:rPr>
              <a:t>Employees in Space Agenc</a:t>
            </a:r>
            <a:r>
              <a:rPr lang="en-US" sz="2800">
                <a:solidFill>
                  <a:srgbClr val="FFFFFF"/>
                </a:solidFill>
              </a:rPr>
              <a:t>ie</a:t>
            </a:r>
            <a:r>
              <a:rPr b="0" i="0" lang="en-US" sz="2800" u="none" cap="none" strike="noStrike">
                <a:solidFill>
                  <a:srgbClr val="FFFFFF"/>
                </a:solidFill>
                <a:latin typeface="Arial"/>
                <a:ea typeface="Arial"/>
                <a:cs typeface="Arial"/>
                <a:sym typeface="Arial"/>
              </a:rPr>
              <a:t>s or Space-related companies who would like to elaborate or share their knowledge</a:t>
            </a:r>
            <a:endParaRPr/>
          </a:p>
          <a:p>
            <a:pPr indent="0" lvl="0" marL="0" marR="0" rtl="0" algn="l">
              <a:lnSpc>
                <a:spcPct val="104999"/>
              </a:lnSpc>
              <a:spcBef>
                <a:spcPts val="0"/>
              </a:spcBef>
              <a:spcAft>
                <a:spcPts val="0"/>
              </a:spcAft>
              <a:buNone/>
            </a:pPr>
            <a:r>
              <a:t/>
            </a:r>
            <a:endParaRPr b="0" i="0" sz="2800" u="none" cap="none" strike="noStrike">
              <a:solidFill>
                <a:srgbClr val="FFFFFF"/>
              </a:solidFill>
              <a:latin typeface="Arial"/>
              <a:ea typeface="Arial"/>
              <a:cs typeface="Arial"/>
              <a:sym typeface="Arial"/>
            </a:endParaRPr>
          </a:p>
        </p:txBody>
      </p:sp>
      <p:sp>
        <p:nvSpPr>
          <p:cNvPr id="118" name="Google Shape;118;p3"/>
          <p:cNvSpPr txBox="1"/>
          <p:nvPr/>
        </p:nvSpPr>
        <p:spPr>
          <a:xfrm>
            <a:off x="1164850" y="816293"/>
            <a:ext cx="4191758" cy="62865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0" i="0" lang="en-US" sz="4500" u="none" cap="none" strike="noStrike">
                <a:solidFill>
                  <a:srgbClr val="FFFFFF"/>
                </a:solidFill>
                <a:latin typeface="Arial"/>
                <a:ea typeface="Arial"/>
                <a:cs typeface="Arial"/>
                <a:sym typeface="Arial"/>
              </a:rPr>
              <a:t>Our Impact</a:t>
            </a:r>
            <a:endParaRPr/>
          </a:p>
        </p:txBody>
      </p:sp>
      <p:pic>
        <p:nvPicPr>
          <p:cNvPr id="119" name="Google Shape;119;p3"/>
          <p:cNvPicPr preferRelativeResize="0"/>
          <p:nvPr/>
        </p:nvPicPr>
        <p:blipFill rotWithShape="1">
          <a:blip r:embed="rId8">
            <a:alphaModFix/>
          </a:blip>
          <a:srcRect b="0" l="0" r="0" t="0"/>
          <a:stretch/>
        </p:blipFill>
        <p:spPr>
          <a:xfrm>
            <a:off x="8744764" y="4522817"/>
            <a:ext cx="366018" cy="30471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4"/>
          <p:cNvPicPr preferRelativeResize="0"/>
          <p:nvPr/>
        </p:nvPicPr>
        <p:blipFill rotWithShape="1">
          <a:blip r:embed="rId3">
            <a:alphaModFix/>
          </a:blip>
          <a:srcRect b="15453" l="0" r="72" t="0"/>
          <a:stretch/>
        </p:blipFill>
        <p:spPr>
          <a:xfrm>
            <a:off x="0" y="0"/>
            <a:ext cx="13004800" cy="7315200"/>
          </a:xfrm>
          <a:prstGeom prst="rect">
            <a:avLst/>
          </a:prstGeom>
          <a:noFill/>
          <a:ln>
            <a:noFill/>
          </a:ln>
        </p:spPr>
      </p:pic>
      <p:pic>
        <p:nvPicPr>
          <p:cNvPr id="125" name="Google Shape;125;p4"/>
          <p:cNvPicPr preferRelativeResize="0"/>
          <p:nvPr/>
        </p:nvPicPr>
        <p:blipFill rotWithShape="1">
          <a:blip r:embed="rId4">
            <a:alphaModFix/>
          </a:blip>
          <a:srcRect b="0" l="0" r="0" t="0"/>
          <a:stretch/>
        </p:blipFill>
        <p:spPr>
          <a:xfrm>
            <a:off x="5295996" y="2897058"/>
            <a:ext cx="6276748" cy="3933429"/>
          </a:xfrm>
          <a:prstGeom prst="rect">
            <a:avLst/>
          </a:prstGeom>
          <a:noFill/>
          <a:ln>
            <a:noFill/>
          </a:ln>
        </p:spPr>
      </p:pic>
      <p:sp>
        <p:nvSpPr>
          <p:cNvPr id="126" name="Google Shape;126;p4"/>
          <p:cNvSpPr txBox="1"/>
          <p:nvPr/>
        </p:nvSpPr>
        <p:spPr>
          <a:xfrm>
            <a:off x="2953717" y="1028563"/>
            <a:ext cx="7103716" cy="542925"/>
          </a:xfrm>
          <a:prstGeom prst="rect">
            <a:avLst/>
          </a:prstGeom>
          <a:noFill/>
          <a:ln>
            <a:noFill/>
          </a:ln>
        </p:spPr>
        <p:txBody>
          <a:bodyPr anchorCtr="0" anchor="t" bIns="0" lIns="0" spcFirstLastPara="1" rIns="0" wrap="square" tIns="0">
            <a:spAutoFit/>
          </a:bodyPr>
          <a:lstStyle/>
          <a:p>
            <a:pPr indent="0" lvl="0" marL="0" marR="0" rtl="0" algn="ctr">
              <a:lnSpc>
                <a:spcPct val="105001"/>
              </a:lnSpc>
              <a:spcBef>
                <a:spcPts val="0"/>
              </a:spcBef>
              <a:spcAft>
                <a:spcPts val="0"/>
              </a:spcAft>
              <a:buNone/>
            </a:pPr>
            <a:r>
              <a:rPr b="0" i="0" lang="en-US" sz="3999" u="none" cap="none" strike="noStrike">
                <a:solidFill>
                  <a:srgbClr val="FFFFFF"/>
                </a:solidFill>
                <a:latin typeface="Arial"/>
                <a:ea typeface="Arial"/>
                <a:cs typeface="Arial"/>
                <a:sym typeface="Arial"/>
              </a:rPr>
              <a:t>How does it work?</a:t>
            </a:r>
            <a:endParaRPr/>
          </a:p>
        </p:txBody>
      </p:sp>
      <p:sp>
        <p:nvSpPr>
          <p:cNvPr id="127" name="Google Shape;127;p4"/>
          <p:cNvSpPr txBox="1"/>
          <p:nvPr/>
        </p:nvSpPr>
        <p:spPr>
          <a:xfrm>
            <a:off x="731520" y="3676650"/>
            <a:ext cx="4078500" cy="224730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1" i="0" lang="en-US" sz="2000" u="none" cap="none" strike="noStrike">
                <a:solidFill>
                  <a:srgbClr val="FFFFFF"/>
                </a:solidFill>
              </a:rPr>
              <a:t>There is the ability to be informed about twinkling stars, the brightness and uniqueness of stars as well as more complicated terms such as cepheids, light curves and cataclysmic values.</a:t>
            </a:r>
            <a:endParaRPr b="1"/>
          </a:p>
        </p:txBody>
      </p:sp>
      <p:sp>
        <p:nvSpPr>
          <p:cNvPr id="128" name="Google Shape;128;p4"/>
          <p:cNvSpPr txBox="1"/>
          <p:nvPr/>
        </p:nvSpPr>
        <p:spPr>
          <a:xfrm>
            <a:off x="1088311" y="1723578"/>
            <a:ext cx="10834528" cy="1049655"/>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0" i="0" lang="en-US" sz="2600" u="none" cap="none" strike="noStrike">
                <a:solidFill>
                  <a:srgbClr val="FFFFFF"/>
                </a:solidFill>
                <a:latin typeface="Arial"/>
                <a:ea typeface="Arial"/>
                <a:cs typeface="Arial"/>
                <a:sym typeface="Arial"/>
              </a:rPr>
              <a:t>Our current program can be presented in the picture below. The user can move through the keyboard's arrow, as a rocket towards the location that he wants to be informed about.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5"/>
          <p:cNvPicPr preferRelativeResize="0"/>
          <p:nvPr/>
        </p:nvPicPr>
        <p:blipFill rotWithShape="1">
          <a:blip r:embed="rId3">
            <a:alphaModFix/>
          </a:blip>
          <a:srcRect b="15453" l="0" r="72" t="0"/>
          <a:stretch/>
        </p:blipFill>
        <p:spPr>
          <a:xfrm>
            <a:off x="0" y="0"/>
            <a:ext cx="13004800" cy="7315200"/>
          </a:xfrm>
          <a:prstGeom prst="rect">
            <a:avLst/>
          </a:prstGeom>
          <a:noFill/>
          <a:ln>
            <a:noFill/>
          </a:ln>
        </p:spPr>
      </p:pic>
      <p:pic>
        <p:nvPicPr>
          <p:cNvPr id="134" name="Google Shape;134;p5"/>
          <p:cNvPicPr preferRelativeResize="0"/>
          <p:nvPr/>
        </p:nvPicPr>
        <p:blipFill rotWithShape="1">
          <a:blip r:embed="rId4">
            <a:alphaModFix/>
          </a:blip>
          <a:srcRect b="0" l="0" r="0" t="0"/>
          <a:stretch/>
        </p:blipFill>
        <p:spPr>
          <a:xfrm>
            <a:off x="0" y="0"/>
            <a:ext cx="13011150" cy="7286244"/>
          </a:xfrm>
          <a:prstGeom prst="rect">
            <a:avLst/>
          </a:prstGeom>
          <a:noFill/>
          <a:ln>
            <a:noFill/>
          </a:ln>
        </p:spPr>
      </p:pic>
      <p:grpSp>
        <p:nvGrpSpPr>
          <p:cNvPr id="135" name="Google Shape;135;p5"/>
          <p:cNvGrpSpPr/>
          <p:nvPr/>
        </p:nvGrpSpPr>
        <p:grpSpPr>
          <a:xfrm>
            <a:off x="6505575" y="2757559"/>
            <a:ext cx="6504238" cy="3730752"/>
            <a:chOff x="0" y="0"/>
            <a:chExt cx="7981950" cy="4578350"/>
          </a:xfrm>
        </p:grpSpPr>
        <p:sp>
          <p:nvSpPr>
            <p:cNvPr id="136" name="Google Shape;136;p5"/>
            <p:cNvSpPr/>
            <p:nvPr/>
          </p:nvSpPr>
          <p:spPr>
            <a:xfrm>
              <a:off x="765810" y="21590"/>
              <a:ext cx="6451600" cy="4326890"/>
            </a:xfrm>
            <a:custGeom>
              <a:rect b="b" l="l" r="r" t="t"/>
              <a:pathLst>
                <a:path extrusionOk="0"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0" y="0"/>
              <a:ext cx="7981950" cy="4542790"/>
            </a:xfrm>
            <a:custGeom>
              <a:rect b="b" l="l" r="r" t="t"/>
              <a:pathLst>
                <a:path extrusionOk="0"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3460750" y="4349750"/>
              <a:ext cx="1059180" cy="96520"/>
            </a:xfrm>
            <a:custGeom>
              <a:rect b="b" l="l" r="r" t="t"/>
              <a:pathLst>
                <a:path extrusionOk="0"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163830" y="4542790"/>
              <a:ext cx="7654290" cy="35560"/>
            </a:xfrm>
            <a:custGeom>
              <a:rect b="b" l="l" r="r" t="t"/>
              <a:pathLst>
                <a:path extrusionOk="0"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962660" y="276860"/>
              <a:ext cx="6055360" cy="3789680"/>
            </a:xfrm>
            <a:custGeom>
              <a:rect b="b" l="l" r="r" t="t"/>
              <a:pathLst>
                <a:path extrusionOk="0" h="3789680" w="6055360">
                  <a:moveTo>
                    <a:pt x="0" y="0"/>
                  </a:moveTo>
                  <a:lnTo>
                    <a:pt x="6055360" y="0"/>
                  </a:lnTo>
                  <a:lnTo>
                    <a:pt x="6055360" y="3789680"/>
                  </a:lnTo>
                  <a:lnTo>
                    <a:pt x="0" y="3789680"/>
                  </a:lnTo>
                  <a:close/>
                </a:path>
              </a:pathLst>
            </a:custGeom>
            <a:blipFill rotWithShape="1">
              <a:blip r:embed="rId5">
                <a:alphaModFix/>
              </a:blip>
              <a:stretch>
                <a:fillRect b="0" l="-53" r="-54" t="0"/>
              </a:stretch>
            </a:blipFill>
            <a:ln>
              <a:noFill/>
            </a:ln>
          </p:spPr>
        </p:sp>
      </p:grpSp>
      <p:grpSp>
        <p:nvGrpSpPr>
          <p:cNvPr id="141" name="Google Shape;141;p5"/>
          <p:cNvGrpSpPr/>
          <p:nvPr/>
        </p:nvGrpSpPr>
        <p:grpSpPr>
          <a:xfrm>
            <a:off x="565363" y="2852928"/>
            <a:ext cx="4646647" cy="3734703"/>
            <a:chOff x="0" y="0"/>
            <a:chExt cx="7467600" cy="6002020"/>
          </a:xfrm>
        </p:grpSpPr>
        <p:sp>
          <p:nvSpPr>
            <p:cNvPr id="142" name="Google Shape;142;p5"/>
            <p:cNvSpPr/>
            <p:nvPr/>
          </p:nvSpPr>
          <p:spPr>
            <a:xfrm>
              <a:off x="0" y="0"/>
              <a:ext cx="7467600" cy="4513580"/>
            </a:xfrm>
            <a:custGeom>
              <a:rect b="b" l="l" r="r" t="t"/>
              <a:pathLst>
                <a:path extrusionOk="0"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0" y="4514850"/>
              <a:ext cx="7467600" cy="695960"/>
            </a:xfrm>
            <a:custGeom>
              <a:rect b="b" l="l" r="r" t="t"/>
              <a:pathLst>
                <a:path extrusionOk="0"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2429510" y="5210810"/>
              <a:ext cx="2606040" cy="791210"/>
            </a:xfrm>
            <a:custGeom>
              <a:rect b="b" l="l" r="r" t="t"/>
              <a:pathLst>
                <a:path extrusionOk="0"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314960" y="353060"/>
              <a:ext cx="6827520" cy="3835400"/>
            </a:xfrm>
            <a:custGeom>
              <a:rect b="b" l="l" r="r" t="t"/>
              <a:pathLst>
                <a:path extrusionOk="0" h="3835400" w="6827520">
                  <a:moveTo>
                    <a:pt x="0" y="0"/>
                  </a:moveTo>
                  <a:lnTo>
                    <a:pt x="6827520" y="0"/>
                  </a:lnTo>
                  <a:lnTo>
                    <a:pt x="6827520" y="3835400"/>
                  </a:lnTo>
                  <a:lnTo>
                    <a:pt x="0" y="3835400"/>
                  </a:lnTo>
                  <a:close/>
                </a:path>
              </a:pathLst>
            </a:custGeom>
            <a:blipFill rotWithShape="1">
              <a:blip r:embed="rId6">
                <a:alphaModFix/>
              </a:blip>
              <a:stretch>
                <a:fillRect b="-5775" l="0" r="0" t="-5776"/>
              </a:stretch>
            </a:blipFill>
            <a:ln>
              <a:noFill/>
            </a:ln>
          </p:spPr>
        </p:sp>
      </p:grpSp>
      <p:grpSp>
        <p:nvGrpSpPr>
          <p:cNvPr id="146" name="Google Shape;146;p5"/>
          <p:cNvGrpSpPr/>
          <p:nvPr/>
        </p:nvGrpSpPr>
        <p:grpSpPr>
          <a:xfrm>
            <a:off x="4163326" y="4298484"/>
            <a:ext cx="3739238" cy="2707208"/>
            <a:chOff x="0" y="0"/>
            <a:chExt cx="19050000" cy="13792200"/>
          </a:xfrm>
        </p:grpSpPr>
        <p:sp>
          <p:nvSpPr>
            <p:cNvPr id="147" name="Google Shape;147;p5"/>
            <p:cNvSpPr/>
            <p:nvPr/>
          </p:nvSpPr>
          <p:spPr>
            <a:xfrm>
              <a:off x="493268" y="493776"/>
              <a:ext cx="18087975" cy="12640436"/>
            </a:xfrm>
            <a:custGeom>
              <a:rect b="b" l="l" r="r" t="t"/>
              <a:pathLst>
                <a:path extrusionOk="0" h="12640436" w="18087975">
                  <a:moveTo>
                    <a:pt x="17735170" y="12640436"/>
                  </a:moveTo>
                  <a:lnTo>
                    <a:pt x="352806" y="12640436"/>
                  </a:lnTo>
                  <a:cubicBezTo>
                    <a:pt x="157988" y="12640436"/>
                    <a:pt x="0" y="12482448"/>
                    <a:pt x="0" y="12287630"/>
                  </a:cubicBezTo>
                  <a:lnTo>
                    <a:pt x="0" y="352806"/>
                  </a:lnTo>
                  <a:cubicBezTo>
                    <a:pt x="0" y="157988"/>
                    <a:pt x="157988" y="0"/>
                    <a:pt x="352806" y="0"/>
                  </a:cubicBezTo>
                  <a:lnTo>
                    <a:pt x="17735168" y="0"/>
                  </a:lnTo>
                  <a:cubicBezTo>
                    <a:pt x="17929986" y="0"/>
                    <a:pt x="18087975" y="157988"/>
                    <a:pt x="18087975" y="352806"/>
                  </a:cubicBezTo>
                  <a:lnTo>
                    <a:pt x="18087975" y="12287759"/>
                  </a:lnTo>
                  <a:cubicBezTo>
                    <a:pt x="18087975" y="12482576"/>
                    <a:pt x="17929987" y="12640436"/>
                    <a:pt x="17735170" y="1264043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0" y="0"/>
              <a:ext cx="19050000" cy="13792200"/>
            </a:xfrm>
            <a:custGeom>
              <a:rect b="b" l="l" r="r" t="t"/>
              <a:pathLst>
                <a:path extrusionOk="0" h="13792200" w="19050000">
                  <a:moveTo>
                    <a:pt x="19050000" y="0"/>
                  </a:moveTo>
                  <a:lnTo>
                    <a:pt x="19050000" y="13792200"/>
                  </a:lnTo>
                  <a:lnTo>
                    <a:pt x="0" y="13792200"/>
                  </a:lnTo>
                  <a:lnTo>
                    <a:pt x="0" y="0"/>
                  </a:lnTo>
                  <a:lnTo>
                    <a:pt x="19050000" y="0"/>
                  </a:lnTo>
                  <a:close/>
                </a:path>
              </a:pathLst>
            </a:custGeom>
            <a:blipFill rotWithShape="1">
              <a:blip r:embed="rId7">
                <a:alphaModFix/>
              </a:blip>
              <a:stretch>
                <a:fillRect b="0" l="-16" r="-15" t="0"/>
              </a:stretch>
            </a:blipFill>
            <a:ln>
              <a:noFill/>
            </a:ln>
          </p:spPr>
        </p:sp>
      </p:grpSp>
      <p:sp>
        <p:nvSpPr>
          <p:cNvPr id="149" name="Google Shape;149;p5"/>
          <p:cNvSpPr txBox="1"/>
          <p:nvPr/>
        </p:nvSpPr>
        <p:spPr>
          <a:xfrm>
            <a:off x="1164850" y="816293"/>
            <a:ext cx="6373930" cy="62865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0" i="0" lang="en-US" sz="4500" u="none" cap="none" strike="noStrike">
                <a:solidFill>
                  <a:srgbClr val="FFFFFF"/>
                </a:solidFill>
                <a:latin typeface="Arial"/>
                <a:ea typeface="Arial"/>
                <a:cs typeface="Arial"/>
                <a:sym typeface="Arial"/>
              </a:rPr>
              <a:t>Our project </a:t>
            </a:r>
            <a:endParaRPr/>
          </a:p>
        </p:txBody>
      </p:sp>
      <p:sp>
        <p:nvSpPr>
          <p:cNvPr id="150" name="Google Shape;150;p5"/>
          <p:cNvSpPr txBox="1"/>
          <p:nvPr/>
        </p:nvSpPr>
        <p:spPr>
          <a:xfrm>
            <a:off x="1088311" y="1483043"/>
            <a:ext cx="10834528" cy="75819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0" i="0" lang="en-US" sz="2800" u="none" cap="none" strike="noStrike">
                <a:solidFill>
                  <a:srgbClr val="FFFFFF"/>
                </a:solidFill>
                <a:latin typeface="Arial"/>
                <a:ea typeface="Arial"/>
                <a:cs typeface="Arial"/>
                <a:sym typeface="Arial"/>
              </a:rPr>
              <a:t>We developed a safe and intuitive environment based in Python (for all ages) to learn and explore the universe through a game.</a:t>
            </a:r>
            <a:endParaRPr/>
          </a:p>
        </p:txBody>
      </p:sp>
      <p:pic>
        <p:nvPicPr>
          <p:cNvPr id="151" name="Google Shape;151;p5"/>
          <p:cNvPicPr preferRelativeResize="0"/>
          <p:nvPr/>
        </p:nvPicPr>
        <p:blipFill>
          <a:blip r:embed="rId8">
            <a:alphaModFix/>
          </a:blip>
          <a:stretch>
            <a:fillRect/>
          </a:stretch>
        </p:blipFill>
        <p:spPr>
          <a:xfrm>
            <a:off x="4234525" y="4410949"/>
            <a:ext cx="3597126" cy="2503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6"/>
          <p:cNvPicPr preferRelativeResize="0"/>
          <p:nvPr/>
        </p:nvPicPr>
        <p:blipFill rotWithShape="1">
          <a:blip r:embed="rId3">
            <a:alphaModFix/>
          </a:blip>
          <a:srcRect b="15453" l="0" r="72" t="0"/>
          <a:stretch/>
        </p:blipFill>
        <p:spPr>
          <a:xfrm>
            <a:off x="0" y="0"/>
            <a:ext cx="13004800" cy="7315200"/>
          </a:xfrm>
          <a:prstGeom prst="rect">
            <a:avLst/>
          </a:prstGeom>
          <a:noFill/>
          <a:ln>
            <a:noFill/>
          </a:ln>
        </p:spPr>
      </p:pic>
      <p:grpSp>
        <p:nvGrpSpPr>
          <p:cNvPr id="157" name="Google Shape;157;p6"/>
          <p:cNvGrpSpPr/>
          <p:nvPr/>
        </p:nvGrpSpPr>
        <p:grpSpPr>
          <a:xfrm>
            <a:off x="1324929" y="4299754"/>
            <a:ext cx="4623565" cy="2599486"/>
            <a:chOff x="0" y="0"/>
            <a:chExt cx="6164754" cy="3465982"/>
          </a:xfrm>
        </p:grpSpPr>
        <p:pic>
          <p:nvPicPr>
            <p:cNvPr id="158" name="Google Shape;158;p6"/>
            <p:cNvPicPr preferRelativeResize="0"/>
            <p:nvPr/>
          </p:nvPicPr>
          <p:blipFill rotWithShape="1">
            <a:blip r:embed="rId4">
              <a:alphaModFix/>
            </a:blip>
            <a:srcRect b="0" l="0" r="0" t="0"/>
            <a:stretch/>
          </p:blipFill>
          <p:spPr>
            <a:xfrm>
              <a:off x="0" y="0"/>
              <a:ext cx="6164754" cy="3465982"/>
            </a:xfrm>
            <a:prstGeom prst="rect">
              <a:avLst/>
            </a:prstGeom>
            <a:noFill/>
            <a:ln>
              <a:noFill/>
            </a:ln>
          </p:spPr>
        </p:pic>
        <p:pic>
          <p:nvPicPr>
            <p:cNvPr id="159" name="Google Shape;159;p6"/>
            <p:cNvPicPr preferRelativeResize="0"/>
            <p:nvPr/>
          </p:nvPicPr>
          <p:blipFill rotWithShape="1">
            <a:blip r:embed="rId5">
              <a:alphaModFix/>
            </a:blip>
            <a:srcRect b="0" l="0" r="0" t="0"/>
            <a:stretch/>
          </p:blipFill>
          <p:spPr>
            <a:xfrm>
              <a:off x="4301621" y="1732991"/>
              <a:ext cx="1074499" cy="1180768"/>
            </a:xfrm>
            <a:prstGeom prst="rect">
              <a:avLst/>
            </a:prstGeom>
            <a:noFill/>
            <a:ln>
              <a:noFill/>
            </a:ln>
          </p:spPr>
        </p:pic>
      </p:grpSp>
      <p:pic>
        <p:nvPicPr>
          <p:cNvPr id="160" name="Google Shape;160;p6"/>
          <p:cNvPicPr preferRelativeResize="0"/>
          <p:nvPr/>
        </p:nvPicPr>
        <p:blipFill rotWithShape="1">
          <a:blip r:embed="rId6">
            <a:alphaModFix/>
          </a:blip>
          <a:srcRect b="0" l="0" r="0" t="0"/>
          <a:stretch/>
        </p:blipFill>
        <p:spPr>
          <a:xfrm>
            <a:off x="7310418" y="1219744"/>
            <a:ext cx="4708170" cy="2647053"/>
          </a:xfrm>
          <a:prstGeom prst="rect">
            <a:avLst/>
          </a:prstGeom>
          <a:noFill/>
          <a:ln>
            <a:noFill/>
          </a:ln>
        </p:spPr>
      </p:pic>
      <p:pic>
        <p:nvPicPr>
          <p:cNvPr id="161" name="Google Shape;161;p6"/>
          <p:cNvPicPr preferRelativeResize="0"/>
          <p:nvPr/>
        </p:nvPicPr>
        <p:blipFill rotWithShape="1">
          <a:blip r:embed="rId7">
            <a:alphaModFix/>
          </a:blip>
          <a:srcRect b="0" l="0" r="0" t="0"/>
          <a:stretch/>
        </p:blipFill>
        <p:spPr>
          <a:xfrm>
            <a:off x="6199720" y="3433840"/>
            <a:ext cx="897320" cy="865914"/>
          </a:xfrm>
          <a:prstGeom prst="rect">
            <a:avLst/>
          </a:prstGeom>
          <a:noFill/>
          <a:ln>
            <a:noFill/>
          </a:ln>
        </p:spPr>
      </p:pic>
      <p:sp>
        <p:nvSpPr>
          <p:cNvPr id="162" name="Google Shape;162;p6"/>
          <p:cNvSpPr txBox="1"/>
          <p:nvPr/>
        </p:nvSpPr>
        <p:spPr>
          <a:xfrm>
            <a:off x="1164850" y="816293"/>
            <a:ext cx="5034870" cy="62865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0" i="0" lang="en-US" sz="4500" u="none" cap="none" strike="noStrike">
                <a:solidFill>
                  <a:srgbClr val="FFFFFF"/>
                </a:solidFill>
                <a:latin typeface="Arial"/>
                <a:ea typeface="Arial"/>
                <a:cs typeface="Arial"/>
                <a:sym typeface="Arial"/>
              </a:rPr>
              <a:t>Our project-Quiz</a:t>
            </a:r>
            <a:endParaRPr/>
          </a:p>
        </p:txBody>
      </p:sp>
      <p:grpSp>
        <p:nvGrpSpPr>
          <p:cNvPr id="163" name="Google Shape;163;p6"/>
          <p:cNvGrpSpPr/>
          <p:nvPr/>
        </p:nvGrpSpPr>
        <p:grpSpPr>
          <a:xfrm>
            <a:off x="1324929" y="1722754"/>
            <a:ext cx="4023397" cy="3500613"/>
            <a:chOff x="0" y="-28575"/>
            <a:chExt cx="5364530" cy="4667484"/>
          </a:xfrm>
        </p:grpSpPr>
        <p:sp>
          <p:nvSpPr>
            <p:cNvPr id="164" name="Google Shape;164;p6"/>
            <p:cNvSpPr txBox="1"/>
            <p:nvPr/>
          </p:nvSpPr>
          <p:spPr>
            <a:xfrm>
              <a:off x="0" y="3077572"/>
              <a:ext cx="5364530" cy="278215"/>
            </a:xfrm>
            <a:prstGeom prst="rect">
              <a:avLst/>
            </a:prstGeom>
            <a:noFill/>
            <a:ln>
              <a:noFill/>
            </a:ln>
          </p:spPr>
          <p:txBody>
            <a:bodyPr anchorCtr="0" anchor="t" bIns="0" lIns="0" spcFirstLastPara="1" rIns="0" wrap="square" tIns="0">
              <a:spAutoFit/>
            </a:bodyPr>
            <a:lstStyle/>
            <a:p>
              <a:pPr indent="0" lvl="0" marL="0" marR="0" rtl="0" algn="l">
                <a:lnSpc>
                  <a:spcPct val="99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65" name="Google Shape;165;p6"/>
            <p:cNvSpPr txBox="1"/>
            <p:nvPr/>
          </p:nvSpPr>
          <p:spPr>
            <a:xfrm>
              <a:off x="0" y="-28575"/>
              <a:ext cx="5337293" cy="3029162"/>
            </a:xfrm>
            <a:prstGeom prst="rect">
              <a:avLst/>
            </a:prstGeom>
            <a:noFill/>
            <a:ln>
              <a:noFill/>
            </a:ln>
          </p:spPr>
          <p:txBody>
            <a:bodyPr anchorCtr="0" anchor="t" bIns="0" lIns="0" spcFirstLastPara="1" rIns="0" wrap="square" tIns="0">
              <a:spAutoFit/>
            </a:bodyPr>
            <a:lstStyle/>
            <a:p>
              <a:pPr indent="0" lvl="0" marL="0" marR="0" rtl="0" algn="l">
                <a:lnSpc>
                  <a:spcPct val="130010"/>
                </a:lnSpc>
                <a:spcBef>
                  <a:spcPts val="0"/>
                </a:spcBef>
                <a:spcAft>
                  <a:spcPts val="0"/>
                </a:spcAft>
                <a:buNone/>
              </a:pPr>
              <a:r>
                <a:rPr b="0" i="0" lang="en-US" sz="2799" u="none" cap="none" strike="noStrike">
                  <a:solidFill>
                    <a:srgbClr val="F0F5F7"/>
                  </a:solidFill>
                  <a:latin typeface="Arial"/>
                  <a:ea typeface="Arial"/>
                  <a:cs typeface="Arial"/>
                  <a:sym typeface="Arial"/>
                </a:rPr>
                <a:t>As mentioned above, our app has the possibility of quizzes if you press the Star Quiz symbol.</a:t>
              </a:r>
              <a:endParaRPr/>
            </a:p>
          </p:txBody>
        </p:sp>
        <p:sp>
          <p:nvSpPr>
            <p:cNvPr id="166" name="Google Shape;166;p6"/>
            <p:cNvSpPr txBox="1"/>
            <p:nvPr/>
          </p:nvSpPr>
          <p:spPr>
            <a:xfrm>
              <a:off x="0" y="4360694"/>
              <a:ext cx="5364530" cy="278215"/>
            </a:xfrm>
            <a:prstGeom prst="rect">
              <a:avLst/>
            </a:prstGeom>
            <a:noFill/>
            <a:ln>
              <a:noFill/>
            </a:ln>
          </p:spPr>
          <p:txBody>
            <a:bodyPr anchorCtr="0" anchor="t" bIns="0" lIns="0" spcFirstLastPara="1" rIns="0" wrap="square" tIns="0">
              <a:spAutoFit/>
            </a:bodyPr>
            <a:lstStyle/>
            <a:p>
              <a:pPr indent="0" lvl="0" marL="0" marR="0" rtl="0" algn="l">
                <a:lnSpc>
                  <a:spcPct val="99833"/>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7" name="Google Shape;167;p6"/>
          <p:cNvSpPr txBox="1"/>
          <p:nvPr/>
        </p:nvSpPr>
        <p:spPr>
          <a:xfrm>
            <a:off x="6199720" y="4400991"/>
            <a:ext cx="6254100" cy="3790500"/>
          </a:xfrm>
          <a:prstGeom prst="rect">
            <a:avLst/>
          </a:prstGeom>
          <a:noFill/>
          <a:ln>
            <a:noFill/>
          </a:ln>
        </p:spPr>
        <p:txBody>
          <a:bodyPr anchorCtr="0" anchor="t" bIns="0" lIns="0" spcFirstLastPara="1" rIns="0" wrap="square" tIns="0">
            <a:spAutoFit/>
          </a:bodyPr>
          <a:lstStyle/>
          <a:p>
            <a:pPr indent="0" lvl="0" marL="0" marR="0" rtl="0" algn="l">
              <a:lnSpc>
                <a:spcPct val="105009"/>
              </a:lnSpc>
              <a:spcBef>
                <a:spcPts val="0"/>
              </a:spcBef>
              <a:spcAft>
                <a:spcPts val="0"/>
              </a:spcAft>
              <a:buNone/>
            </a:pPr>
            <a:r>
              <a:rPr b="0" i="0" lang="en-US" sz="2695" u="none" cap="none" strike="noStrike">
                <a:solidFill>
                  <a:srgbClr val="FFFFFF"/>
                </a:solidFill>
                <a:latin typeface="Arial"/>
                <a:ea typeface="Arial"/>
                <a:cs typeface="Arial"/>
                <a:sym typeface="Arial"/>
              </a:rPr>
              <a:t>After every answer, the correct answer is shown in the screen. After taking all the answer quizzes, the final result is estimated and appears in the screen to inform you about your score. </a:t>
            </a:r>
            <a:endParaRPr/>
          </a:p>
          <a:p>
            <a:pPr indent="0" lvl="0" marL="0" marR="0" rtl="0" algn="l">
              <a:lnSpc>
                <a:spcPct val="77736"/>
              </a:lnSpc>
              <a:spcBef>
                <a:spcPts val="0"/>
              </a:spcBef>
              <a:spcAft>
                <a:spcPts val="0"/>
              </a:spcAft>
              <a:buNone/>
            </a:pPr>
            <a:r>
              <a:t/>
            </a:r>
            <a:endParaRPr b="0" i="0" sz="2695" u="none" cap="none" strike="noStrike">
              <a:solidFill>
                <a:srgbClr val="FFFFFF"/>
              </a:solidFill>
              <a:latin typeface="Arial"/>
              <a:ea typeface="Arial"/>
              <a:cs typeface="Arial"/>
              <a:sym typeface="Arial"/>
            </a:endParaRPr>
          </a:p>
          <a:p>
            <a:pPr indent="0" lvl="0" marL="0" marR="0" rtl="0" algn="l">
              <a:lnSpc>
                <a:spcPct val="77736"/>
              </a:lnSpc>
              <a:spcBef>
                <a:spcPts val="0"/>
              </a:spcBef>
              <a:spcAft>
                <a:spcPts val="0"/>
              </a:spcAft>
              <a:buNone/>
            </a:pPr>
            <a:r>
              <a:t/>
            </a:r>
            <a:endParaRPr b="0" i="0" sz="2695" u="none" cap="none" strike="noStrike">
              <a:solidFill>
                <a:srgbClr val="FFFFFF"/>
              </a:solidFill>
              <a:latin typeface="Arial"/>
              <a:ea typeface="Arial"/>
              <a:cs typeface="Arial"/>
              <a:sym typeface="Arial"/>
            </a:endParaRPr>
          </a:p>
          <a:p>
            <a:pPr indent="0" lvl="0" marL="0" marR="0" rtl="0" algn="l">
              <a:lnSpc>
                <a:spcPct val="77736"/>
              </a:lnSpc>
              <a:spcBef>
                <a:spcPts val="0"/>
              </a:spcBef>
              <a:spcAft>
                <a:spcPts val="0"/>
              </a:spcAft>
              <a:buNone/>
            </a:pPr>
            <a:r>
              <a:t/>
            </a:r>
            <a:endParaRPr b="0" i="0" sz="2695" u="none" cap="none" strike="noStrike">
              <a:solidFill>
                <a:srgbClr val="FFFFFF"/>
              </a:solidFill>
              <a:latin typeface="Arial"/>
              <a:ea typeface="Arial"/>
              <a:cs typeface="Arial"/>
              <a:sym typeface="Arial"/>
            </a:endParaRPr>
          </a:p>
          <a:p>
            <a:pPr indent="0" lvl="0" marL="0" marR="0" rtl="0" algn="l">
              <a:lnSpc>
                <a:spcPct val="77736"/>
              </a:lnSpc>
              <a:spcBef>
                <a:spcPts val="0"/>
              </a:spcBef>
              <a:spcAft>
                <a:spcPts val="0"/>
              </a:spcAft>
              <a:buNone/>
            </a:pPr>
            <a:r>
              <a:t/>
            </a:r>
            <a:endParaRPr b="0" i="0" sz="2695" u="none" cap="none" strike="noStrike">
              <a:solidFill>
                <a:srgbClr val="FFFFFF"/>
              </a:solidFill>
              <a:latin typeface="Arial"/>
              <a:ea typeface="Arial"/>
              <a:cs typeface="Arial"/>
              <a:sym typeface="Arial"/>
            </a:endParaRPr>
          </a:p>
          <a:p>
            <a:pPr indent="0" lvl="0" marL="0" marR="0" rtl="0" algn="l">
              <a:lnSpc>
                <a:spcPct val="77736"/>
              </a:lnSpc>
              <a:spcBef>
                <a:spcPts val="0"/>
              </a:spcBef>
              <a:spcAft>
                <a:spcPts val="0"/>
              </a:spcAft>
              <a:buNone/>
            </a:pPr>
            <a:r>
              <a:t/>
            </a:r>
            <a:endParaRPr b="0" i="0" sz="2695" u="none" cap="none" strike="noStrike">
              <a:solidFill>
                <a:srgbClr val="FFFFFF"/>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7"/>
          <p:cNvPicPr preferRelativeResize="0"/>
          <p:nvPr/>
        </p:nvPicPr>
        <p:blipFill rotWithShape="1">
          <a:blip r:embed="rId3">
            <a:alphaModFix/>
          </a:blip>
          <a:srcRect b="15453" l="0" r="72" t="0"/>
          <a:stretch/>
        </p:blipFill>
        <p:spPr>
          <a:xfrm>
            <a:off x="0" y="0"/>
            <a:ext cx="13004800" cy="7315200"/>
          </a:xfrm>
          <a:prstGeom prst="rect">
            <a:avLst/>
          </a:prstGeom>
          <a:noFill/>
          <a:ln>
            <a:noFill/>
          </a:ln>
        </p:spPr>
      </p:pic>
      <p:pic>
        <p:nvPicPr>
          <p:cNvPr id="173" name="Google Shape;173;p7"/>
          <p:cNvPicPr preferRelativeResize="0"/>
          <p:nvPr/>
        </p:nvPicPr>
        <p:blipFill rotWithShape="1">
          <a:blip r:embed="rId4">
            <a:alphaModFix/>
          </a:blip>
          <a:srcRect b="0" l="0" r="0" t="0"/>
          <a:stretch/>
        </p:blipFill>
        <p:spPr>
          <a:xfrm>
            <a:off x="-452189" y="-608210"/>
            <a:ext cx="14050295" cy="7868165"/>
          </a:xfrm>
          <a:prstGeom prst="rect">
            <a:avLst/>
          </a:prstGeom>
          <a:noFill/>
          <a:ln>
            <a:noFill/>
          </a:ln>
        </p:spPr>
      </p:pic>
      <p:pic>
        <p:nvPicPr>
          <p:cNvPr id="174" name="Google Shape;174;p7"/>
          <p:cNvPicPr preferRelativeResize="0"/>
          <p:nvPr/>
        </p:nvPicPr>
        <p:blipFill rotWithShape="1">
          <a:blip r:embed="rId4">
            <a:alphaModFix/>
          </a:blip>
          <a:srcRect b="0" l="0" r="0" t="0"/>
          <a:stretch/>
        </p:blipFill>
        <p:spPr>
          <a:xfrm>
            <a:off x="0" y="7259955"/>
            <a:ext cx="14050295" cy="7868165"/>
          </a:xfrm>
          <a:prstGeom prst="rect">
            <a:avLst/>
          </a:prstGeom>
          <a:noFill/>
          <a:ln>
            <a:noFill/>
          </a:ln>
        </p:spPr>
      </p:pic>
      <p:sp>
        <p:nvSpPr>
          <p:cNvPr id="175" name="Google Shape;175;p7"/>
          <p:cNvSpPr txBox="1"/>
          <p:nvPr/>
        </p:nvSpPr>
        <p:spPr>
          <a:xfrm>
            <a:off x="1164850" y="1845514"/>
            <a:ext cx="11312166" cy="5051970"/>
          </a:xfrm>
          <a:prstGeom prst="rect">
            <a:avLst/>
          </a:prstGeom>
          <a:noFill/>
          <a:ln>
            <a:noFill/>
          </a:ln>
        </p:spPr>
        <p:txBody>
          <a:bodyPr anchorCtr="0" anchor="t" bIns="0" lIns="0" spcFirstLastPara="1" rIns="0" wrap="square" tIns="0">
            <a:spAutoFit/>
          </a:bodyPr>
          <a:lstStyle/>
          <a:p>
            <a:pPr indent="0" lvl="0" marL="0" marR="0" rtl="0" algn="l">
              <a:lnSpc>
                <a:spcPct val="105007"/>
              </a:lnSpc>
              <a:spcBef>
                <a:spcPts val="0"/>
              </a:spcBef>
              <a:spcAft>
                <a:spcPts val="0"/>
              </a:spcAft>
              <a:buNone/>
            </a:pPr>
            <a:r>
              <a:rPr b="0" i="0" lang="en-US" sz="3195" u="none" cap="none" strike="noStrike">
                <a:solidFill>
                  <a:srgbClr val="FFFFFF"/>
                </a:solidFill>
                <a:latin typeface="Arial"/>
                <a:ea typeface="Arial"/>
                <a:cs typeface="Arial"/>
                <a:sym typeface="Arial"/>
              </a:rPr>
              <a:t>The ideal project if we had more time, would be the creation of a web-page where everyone could be informed through some </a:t>
            </a:r>
            <a:r>
              <a:rPr b="0" i="0" lang="en-US" sz="3195" u="none" cap="none" strike="noStrike">
                <a:solidFill>
                  <a:srgbClr val="42B8FD"/>
                </a:solidFill>
                <a:latin typeface="Arial"/>
                <a:ea typeface="Arial"/>
                <a:cs typeface="Arial"/>
                <a:sym typeface="Arial"/>
              </a:rPr>
              <a:t>educational videos</a:t>
            </a:r>
            <a:r>
              <a:rPr b="0" i="0" lang="en-US" sz="3195" u="none" cap="none" strike="noStrike">
                <a:solidFill>
                  <a:srgbClr val="FFFFFF"/>
                </a:solidFill>
                <a:latin typeface="Arial"/>
                <a:ea typeface="Arial"/>
                <a:cs typeface="Arial"/>
                <a:sym typeface="Arial"/>
              </a:rPr>
              <a:t> and </a:t>
            </a:r>
            <a:r>
              <a:rPr b="0" i="0" lang="en-US" sz="3195" u="none" cap="none" strike="noStrike">
                <a:solidFill>
                  <a:srgbClr val="42B8FD"/>
                </a:solidFill>
                <a:latin typeface="Arial"/>
                <a:ea typeface="Arial"/>
                <a:cs typeface="Arial"/>
                <a:sym typeface="Arial"/>
              </a:rPr>
              <a:t>scientific articles</a:t>
            </a:r>
            <a:r>
              <a:rPr b="0" i="0" lang="en-US" sz="3195" u="none" cap="none" strike="noStrike">
                <a:solidFill>
                  <a:srgbClr val="FFFFFF"/>
                </a:solidFill>
                <a:latin typeface="Arial"/>
                <a:ea typeface="Arial"/>
                <a:cs typeface="Arial"/>
                <a:sym typeface="Arial"/>
              </a:rPr>
              <a:t>. We would also suggest that this web page introduces </a:t>
            </a:r>
            <a:r>
              <a:rPr b="0" i="0" lang="en-US" sz="3195" u="none" cap="none" strike="noStrike">
                <a:solidFill>
                  <a:srgbClr val="42B8FD"/>
                </a:solidFill>
                <a:latin typeface="Arial"/>
                <a:ea typeface="Arial"/>
                <a:cs typeface="Arial"/>
                <a:sym typeface="Arial"/>
              </a:rPr>
              <a:t>online lectures</a:t>
            </a:r>
            <a:r>
              <a:rPr b="0" i="0" lang="en-US" sz="3195" u="none" cap="none" strike="noStrike">
                <a:solidFill>
                  <a:srgbClr val="FFFFFF"/>
                </a:solidFill>
                <a:latin typeface="Arial"/>
                <a:ea typeface="Arial"/>
                <a:cs typeface="Arial"/>
                <a:sym typeface="Arial"/>
              </a:rPr>
              <a:t> from people from all over the world that could inform us about stellar variation . Adding information for both amateurs and professional lovers of this field.  </a:t>
            </a:r>
            <a:endParaRPr/>
          </a:p>
          <a:p>
            <a:pPr indent="0" lvl="0" marL="0" marR="0" rtl="0" algn="l">
              <a:lnSpc>
                <a:spcPct val="105007"/>
              </a:lnSpc>
              <a:spcBef>
                <a:spcPts val="0"/>
              </a:spcBef>
              <a:spcAft>
                <a:spcPts val="0"/>
              </a:spcAft>
              <a:buNone/>
            </a:pPr>
            <a:r>
              <a:t/>
            </a:r>
            <a:endParaRPr b="0" i="0" sz="3195" u="none" cap="none" strike="noStrike">
              <a:solidFill>
                <a:srgbClr val="FFFFFF"/>
              </a:solidFill>
              <a:latin typeface="Arial"/>
              <a:ea typeface="Arial"/>
              <a:cs typeface="Arial"/>
              <a:sym typeface="Arial"/>
            </a:endParaRPr>
          </a:p>
          <a:p>
            <a:pPr indent="0" lvl="0" marL="0" marR="0" rtl="0" algn="l">
              <a:lnSpc>
                <a:spcPct val="105007"/>
              </a:lnSpc>
              <a:spcBef>
                <a:spcPts val="0"/>
              </a:spcBef>
              <a:spcAft>
                <a:spcPts val="0"/>
              </a:spcAft>
              <a:buNone/>
            </a:pPr>
            <a:r>
              <a:t/>
            </a:r>
            <a:endParaRPr b="0" i="0" sz="3195" u="none" cap="none" strike="noStrike">
              <a:solidFill>
                <a:srgbClr val="FFFFFF"/>
              </a:solidFill>
              <a:latin typeface="Arial"/>
              <a:ea typeface="Arial"/>
              <a:cs typeface="Arial"/>
              <a:sym typeface="Arial"/>
            </a:endParaRPr>
          </a:p>
          <a:p>
            <a:pPr indent="0" lvl="0" marL="0" marR="0" rtl="0" algn="l">
              <a:lnSpc>
                <a:spcPct val="105007"/>
              </a:lnSpc>
              <a:spcBef>
                <a:spcPts val="0"/>
              </a:spcBef>
              <a:spcAft>
                <a:spcPts val="0"/>
              </a:spcAft>
              <a:buNone/>
            </a:pPr>
            <a:r>
              <a:t/>
            </a:r>
            <a:endParaRPr b="0" i="0" sz="3195" u="none" cap="none" strike="noStrike">
              <a:solidFill>
                <a:srgbClr val="FFFFFF"/>
              </a:solidFill>
              <a:latin typeface="Arial"/>
              <a:ea typeface="Arial"/>
              <a:cs typeface="Arial"/>
              <a:sym typeface="Arial"/>
            </a:endParaRPr>
          </a:p>
          <a:p>
            <a:pPr indent="0" lvl="0" marL="0" marR="0" rtl="0" algn="l">
              <a:lnSpc>
                <a:spcPct val="105007"/>
              </a:lnSpc>
              <a:spcBef>
                <a:spcPts val="0"/>
              </a:spcBef>
              <a:spcAft>
                <a:spcPts val="0"/>
              </a:spcAft>
              <a:buNone/>
            </a:pPr>
            <a:r>
              <a:t/>
            </a:r>
            <a:endParaRPr b="0" i="0" sz="3195" u="none" cap="none" strike="noStrike">
              <a:solidFill>
                <a:srgbClr val="FFFFFF"/>
              </a:solidFill>
              <a:latin typeface="Arial"/>
              <a:ea typeface="Arial"/>
              <a:cs typeface="Arial"/>
              <a:sym typeface="Arial"/>
            </a:endParaRPr>
          </a:p>
          <a:p>
            <a:pPr indent="0" lvl="0" marL="0" marR="0" rtl="0" algn="l">
              <a:lnSpc>
                <a:spcPct val="105007"/>
              </a:lnSpc>
              <a:spcBef>
                <a:spcPts val="0"/>
              </a:spcBef>
              <a:spcAft>
                <a:spcPts val="0"/>
              </a:spcAft>
              <a:buNone/>
            </a:pPr>
            <a:r>
              <a:t/>
            </a:r>
            <a:endParaRPr b="0" i="0" sz="3195" u="none" cap="none" strike="noStrike">
              <a:solidFill>
                <a:srgbClr val="FFFFFF"/>
              </a:solidFill>
              <a:latin typeface="Arial"/>
              <a:ea typeface="Arial"/>
              <a:cs typeface="Arial"/>
              <a:sym typeface="Arial"/>
            </a:endParaRPr>
          </a:p>
        </p:txBody>
      </p:sp>
      <p:pic>
        <p:nvPicPr>
          <p:cNvPr id="176" name="Google Shape;176;p7"/>
          <p:cNvPicPr preferRelativeResize="0"/>
          <p:nvPr/>
        </p:nvPicPr>
        <p:blipFill rotWithShape="1">
          <a:blip r:embed="rId5">
            <a:alphaModFix/>
          </a:blip>
          <a:srcRect b="0" l="0" r="0" t="0"/>
          <a:stretch/>
        </p:blipFill>
        <p:spPr>
          <a:xfrm>
            <a:off x="5632104" y="5241162"/>
            <a:ext cx="1881695" cy="1892013"/>
          </a:xfrm>
          <a:prstGeom prst="rect">
            <a:avLst/>
          </a:prstGeom>
          <a:noFill/>
          <a:ln>
            <a:noFill/>
          </a:ln>
        </p:spPr>
      </p:pic>
      <p:sp>
        <p:nvSpPr>
          <p:cNvPr id="177" name="Google Shape;177;p7"/>
          <p:cNvSpPr txBox="1"/>
          <p:nvPr/>
        </p:nvSpPr>
        <p:spPr>
          <a:xfrm>
            <a:off x="1164850" y="816293"/>
            <a:ext cx="4191758" cy="628650"/>
          </a:xfrm>
          <a:prstGeom prst="rect">
            <a:avLst/>
          </a:prstGeom>
          <a:noFill/>
          <a:ln>
            <a:noFill/>
          </a:ln>
        </p:spPr>
        <p:txBody>
          <a:bodyPr anchorCtr="0" anchor="t" bIns="0" lIns="0" spcFirstLastPara="1" rIns="0" wrap="square" tIns="0">
            <a:spAutoFit/>
          </a:bodyPr>
          <a:lstStyle/>
          <a:p>
            <a:pPr indent="0" lvl="0" marL="0" marR="0" rtl="0" algn="l">
              <a:lnSpc>
                <a:spcPct val="104999"/>
              </a:lnSpc>
              <a:spcBef>
                <a:spcPts val="0"/>
              </a:spcBef>
              <a:spcAft>
                <a:spcPts val="0"/>
              </a:spcAft>
              <a:buNone/>
            </a:pPr>
            <a:r>
              <a:rPr b="0" i="0" lang="en-US" sz="4500" u="none" cap="none" strike="noStrike">
                <a:solidFill>
                  <a:srgbClr val="FFFFFF"/>
                </a:solidFill>
                <a:latin typeface="Arial"/>
                <a:ea typeface="Arial"/>
                <a:cs typeface="Arial"/>
                <a:sym typeface="Arial"/>
              </a:rPr>
              <a:t>Future work</a:t>
            </a:r>
            <a:endParaRPr/>
          </a:p>
        </p:txBody>
      </p:sp>
      <p:sp>
        <p:nvSpPr>
          <p:cNvPr id="178" name="Google Shape;178;p7"/>
          <p:cNvSpPr txBox="1"/>
          <p:nvPr/>
        </p:nvSpPr>
        <p:spPr>
          <a:xfrm>
            <a:off x="967355" y="5718277"/>
            <a:ext cx="4810800" cy="400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000" u="none" cap="none" strike="noStrike">
                <a:solidFill>
                  <a:schemeClr val="lt1"/>
                </a:solidFill>
                <a:latin typeface="Arial"/>
                <a:ea typeface="Arial"/>
                <a:cs typeface="Arial"/>
                <a:sym typeface="Arial"/>
              </a:rPr>
              <a:t>https://skysdiamonds.my.canva.site/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